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9" r:id="rId6"/>
    <p:sldId id="270" r:id="rId7"/>
    <p:sldId id="271" r:id="rId8"/>
    <p:sldId id="272" r:id="rId9"/>
    <p:sldId id="263" r:id="rId10"/>
    <p:sldId id="265" r:id="rId11"/>
    <p:sldId id="273" r:id="rId12"/>
    <p:sldId id="274" r:id="rId13"/>
    <p:sldId id="275" r:id="rId14"/>
    <p:sldId id="278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FB"/>
    <a:srgbClr val="F3FFF3"/>
    <a:srgbClr val="E7FFE7"/>
    <a:srgbClr val="F0FEF4"/>
    <a:srgbClr val="C7FDD5"/>
    <a:srgbClr val="D1FFEC"/>
    <a:srgbClr val="E4FEE2"/>
    <a:srgbClr val="339966"/>
    <a:srgbClr val="007DDA"/>
    <a:srgbClr val="0D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356" autoAdjust="0"/>
  </p:normalViewPr>
  <p:slideViewPr>
    <p:cSldViewPr snapToGrid="0" showGuides="1">
      <p:cViewPr varScale="1">
        <p:scale>
          <a:sx n="67" d="100"/>
          <a:sy n="67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668781725888327E-2"/>
          <c:y val="6.0742311507936499E-2"/>
          <c:w val="0.93648372106713529"/>
          <c:h val="0.87839525487741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Plan1!$A$2:$A$23</c:f>
              <c:numCache>
                <c:formatCode>General</c:formatCode>
                <c:ptCount val="22"/>
                <c:pt idx="0">
                  <c:v>1990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1997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Plan1!$B$2:$B$23</c:f>
              <c:numCache>
                <c:formatCode>General</c:formatCode>
                <c:ptCount val="22"/>
                <c:pt idx="0">
                  <c:v>90</c:v>
                </c:pt>
                <c:pt idx="1">
                  <c:v>114.3</c:v>
                </c:pt>
                <c:pt idx="2">
                  <c:v>126.2</c:v>
                </c:pt>
                <c:pt idx="3">
                  <c:v>129.19999999999999</c:v>
                </c:pt>
                <c:pt idx="4">
                  <c:v>148.80000000000001</c:v>
                </c:pt>
                <c:pt idx="5">
                  <c:v>170.6</c:v>
                </c:pt>
                <c:pt idx="6">
                  <c:v>194.1</c:v>
                </c:pt>
                <c:pt idx="7">
                  <c:v>232.8</c:v>
                </c:pt>
                <c:pt idx="8">
                  <c:v>233.9</c:v>
                </c:pt>
                <c:pt idx="9">
                  <c:v>239.3</c:v>
                </c:pt>
                <c:pt idx="10">
                  <c:v>308.3</c:v>
                </c:pt>
                <c:pt idx="11">
                  <c:v>336.4</c:v>
                </c:pt>
                <c:pt idx="12">
                  <c:v>361.4</c:v>
                </c:pt>
                <c:pt idx="13">
                  <c:v>401.2</c:v>
                </c:pt>
                <c:pt idx="14">
                  <c:v>422.4</c:v>
                </c:pt>
                <c:pt idx="15">
                  <c:v>429.4</c:v>
                </c:pt>
                <c:pt idx="16">
                  <c:v>473.6</c:v>
                </c:pt>
                <c:pt idx="17">
                  <c:v>496.3</c:v>
                </c:pt>
                <c:pt idx="18">
                  <c:v>514.6</c:v>
                </c:pt>
                <c:pt idx="19">
                  <c:v>549.79999999999995</c:v>
                </c:pt>
                <c:pt idx="20">
                  <c:v>581.5</c:v>
                </c:pt>
                <c:pt idx="21">
                  <c:v>607.70000000000005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058555760"/>
        <c:axId val="-1058554672"/>
      </c:barChart>
      <c:catAx>
        <c:axId val="-105855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pt-BR"/>
          </a:p>
        </c:txPr>
        <c:crossAx val="-1058554672"/>
        <c:crosses val="autoZero"/>
        <c:auto val="1"/>
        <c:lblAlgn val="ctr"/>
        <c:lblOffset val="100"/>
        <c:noMultiLvlLbl val="0"/>
      </c:catAx>
      <c:valAx>
        <c:axId val="-1058554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t-BR"/>
          </a:p>
        </c:txPr>
        <c:crossAx val="-10585557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174696180555553E-2"/>
          <c:y val="0.19051866319444441"/>
          <c:w val="0.55605640652376309"/>
          <c:h val="0.68011147899436952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Plan1!$A$2:$A$8</c:f>
              <c:strCache>
                <c:ptCount val="7"/>
                <c:pt idx="0">
                  <c:v>18 a 24 anos</c:v>
                </c:pt>
                <c:pt idx="1">
                  <c:v>25 a 29 anos</c:v>
                </c:pt>
                <c:pt idx="2">
                  <c:v>30 a 34 anos</c:v>
                </c:pt>
                <c:pt idx="3">
                  <c:v>35 a 45 anos</c:v>
                </c:pt>
                <c:pt idx="4">
                  <c:v>46 a 60 anos</c:v>
                </c:pt>
                <c:pt idx="5">
                  <c:v>61 a 70 anos </c:v>
                </c:pt>
                <c:pt idx="6">
                  <c:v>71 anos ou mais</c:v>
                </c:pt>
              </c:strCache>
            </c:strRef>
          </c:cat>
          <c:val>
            <c:numRef>
              <c:f>Plan1!$B$2:$B$8</c:f>
              <c:numCache>
                <c:formatCode>0%</c:formatCode>
                <c:ptCount val="7"/>
                <c:pt idx="0">
                  <c:v>0.31000000000000005</c:v>
                </c:pt>
                <c:pt idx="1">
                  <c:v>0.25</c:v>
                </c:pt>
                <c:pt idx="2">
                  <c:v>0.19</c:v>
                </c:pt>
                <c:pt idx="3">
                  <c:v>0.17</c:v>
                </c:pt>
                <c:pt idx="4">
                  <c:v>7.0000000000000021E-2</c:v>
                </c:pt>
                <c:pt idx="5">
                  <c:v>1.0000000000000002E-2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157313368055556"/>
          <c:y val="0.16803559027777776"/>
          <c:w val="0.35086610243055555"/>
          <c:h val="0.6752578530423424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ln w="9525">
      <a:solidFill>
        <a:srgbClr val="A5B592">
          <a:lumMod val="75000"/>
        </a:srgbClr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05449369572104"/>
          <c:y val="0.23643183419098471"/>
          <c:w val="0.76914857640960499"/>
          <c:h val="0.70773479214724722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339966"/>
              </a:solidFill>
            </c:spPr>
          </c:dPt>
          <c:dPt>
            <c:idx val="1"/>
            <c:bubble3D val="0"/>
            <c:spPr>
              <a:solidFill>
                <a:srgbClr val="007DDA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4627670685930996"/>
                  <c:y val="0.113268236092835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8510467729370833"/>
                  <c:y val="-8.070809653125787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82597674884693"/>
                  <c:y val="-8.070809653125787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Branca</c:v>
                </c:pt>
                <c:pt idx="1">
                  <c:v>Negra</c:v>
                </c:pt>
                <c:pt idx="2">
                  <c:v>Amarela</c:v>
                </c:pt>
                <c:pt idx="3">
                  <c:v>Indígena</c:v>
                </c:pt>
                <c:pt idx="4">
                  <c:v>Outros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0.31</c:v>
                </c:pt>
                <c:pt idx="1">
                  <c:v>0.67</c:v>
                </c:pt>
                <c:pt idx="2">
                  <c:v>0.01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 w="12700">
      <a:solidFill>
        <a:schemeClr val="accent2">
          <a:lumMod val="60000"/>
          <a:lumOff val="40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080853624359124E-2"/>
          <c:y val="9.1808663858880479E-2"/>
          <c:w val="0.90952085675643413"/>
          <c:h val="0.78814326657570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14311288996641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699074074074074E-3"/>
                  <c:y val="-2.57185491276400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966709675647057E-17"/>
                  <c:y val="1.7836755764096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7836755764096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1.7836755764096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1.7836755764096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Analfabeto </c:v>
                </c:pt>
                <c:pt idx="1">
                  <c:v>Alfabetizado sem cursos regulares</c:v>
                </c:pt>
                <c:pt idx="2">
                  <c:v>Ensino Fundamental incompleto</c:v>
                </c:pt>
                <c:pt idx="3">
                  <c:v>Ensino Fundamental completo</c:v>
                </c:pt>
                <c:pt idx="4">
                  <c:v>Ensino Médio incompleto</c:v>
                </c:pt>
                <c:pt idx="5">
                  <c:v>Ensino Médio completo</c:v>
                </c:pt>
                <c:pt idx="6">
                  <c:v>Ensino Superior incompleto</c:v>
                </c:pt>
                <c:pt idx="7">
                  <c:v>Ensino Superior completo</c:v>
                </c:pt>
                <c:pt idx="8">
                  <c:v>Ensino acima do Superior completo</c:v>
                </c:pt>
              </c:strCache>
            </c:strRef>
          </c:cat>
          <c:val>
            <c:numRef>
              <c:f>Plan1!$B$2:$B$10</c:f>
              <c:numCache>
                <c:formatCode>0%</c:formatCode>
                <c:ptCount val="9"/>
                <c:pt idx="0">
                  <c:v>0.06</c:v>
                </c:pt>
                <c:pt idx="1">
                  <c:v>0.09</c:v>
                </c:pt>
                <c:pt idx="2">
                  <c:v>0.53</c:v>
                </c:pt>
                <c:pt idx="3">
                  <c:v>0.12</c:v>
                </c:pt>
                <c:pt idx="4">
                  <c:v>0.11</c:v>
                </c:pt>
                <c:pt idx="5">
                  <c:v>7.0000000000000007E-2</c:v>
                </c:pt>
                <c:pt idx="6">
                  <c:v>0.01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969119408"/>
        <c:axId val="-969118864"/>
      </c:barChart>
      <c:catAx>
        <c:axId val="-969119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t-BR"/>
          </a:p>
        </c:txPr>
        <c:crossAx val="-969118864"/>
        <c:crosses val="autoZero"/>
        <c:auto val="1"/>
        <c:lblAlgn val="ctr"/>
        <c:lblOffset val="100"/>
        <c:noMultiLvlLbl val="0"/>
      </c:catAx>
      <c:valAx>
        <c:axId val="-96911886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t-BR"/>
          </a:p>
        </c:txPr>
        <c:crossAx val="-969119408"/>
        <c:crosses val="autoZero"/>
        <c:crossBetween val="between"/>
      </c:valAx>
      <c:spPr>
        <a:solidFill>
          <a:srgbClr val="F3FFF3"/>
        </a:solidFill>
        <a:ln>
          <a:solidFill>
            <a:srgbClr val="6D7D66">
              <a:lumMod val="75000"/>
            </a:srgbClr>
          </a:solidFill>
        </a:ln>
      </c:spPr>
    </c:plotArea>
    <c:plotVisOnly val="1"/>
    <c:dispBlanksAs val="gap"/>
    <c:showDLblsOverMax val="0"/>
  </c:chart>
  <c:spPr>
    <a:ln w="9525">
      <a:solidFill>
        <a:srgbClr val="6D7D66">
          <a:lumMod val="60000"/>
          <a:lumOff val="40000"/>
        </a:srgbClr>
      </a:solidFill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5.60483870967741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332737303069845E-17"/>
                  <c:y val="1.7664874551971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437781360066642E-17"/>
                  <c:y val="9.90832536506327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5.21318347160258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2.37266163521384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2.37266163521384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8603141380369873E-3"/>
                  <c:y val="2.1743428912783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Roubo </c:v>
                </c:pt>
                <c:pt idx="1">
                  <c:v>Tráfico</c:v>
                </c:pt>
                <c:pt idx="2">
                  <c:v>Homicídio</c:v>
                </c:pt>
                <c:pt idx="3">
                  <c:v>Furto</c:v>
                </c:pt>
                <c:pt idx="4">
                  <c:v>Porte de arma de fogo</c:v>
                </c:pt>
                <c:pt idx="5">
                  <c:v>Tentativa de Homicídio</c:v>
                </c:pt>
                <c:pt idx="6">
                  <c:v>Latrocínio</c:v>
                </c:pt>
                <c:pt idx="7">
                  <c:v>Estupro</c:v>
                </c:pt>
                <c:pt idx="8">
                  <c:v>Tentativa de Roubo</c:v>
                </c:pt>
                <c:pt idx="9">
                  <c:v>Agrupados </c:v>
                </c:pt>
                <c:pt idx="10">
                  <c:v>Outros </c:v>
                </c:pt>
              </c:strCache>
            </c:strRef>
          </c:cat>
          <c:val>
            <c:numRef>
              <c:f>Plan1!$B$2:$B$9</c:f>
              <c:numCache>
                <c:formatCode>0%</c:formatCode>
                <c:ptCount val="8"/>
                <c:pt idx="0">
                  <c:v>0.39</c:v>
                </c:pt>
                <c:pt idx="1">
                  <c:v>0.27</c:v>
                </c:pt>
                <c:pt idx="2">
                  <c:v>0.09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0.02</c:v>
                </c:pt>
                <c:pt idx="7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969119952"/>
        <c:axId val="-969112880"/>
      </c:barChart>
      <c:catAx>
        <c:axId val="-96911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t-BR"/>
          </a:p>
        </c:txPr>
        <c:crossAx val="-969112880"/>
        <c:crosses val="autoZero"/>
        <c:auto val="1"/>
        <c:lblAlgn val="ctr"/>
        <c:lblOffset val="100"/>
        <c:noMultiLvlLbl val="0"/>
      </c:catAx>
      <c:valAx>
        <c:axId val="-96911288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t-BR"/>
          </a:p>
        </c:txPr>
        <c:crossAx val="-9691199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Somente estuda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7.05555555555561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512670565302142E-3"/>
                  <c:y val="1.71349206349206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756335282651071E-3"/>
                  <c:y val="7.05555555555555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30841269841269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15 a 29 anos</c:v>
                </c:pt>
                <c:pt idx="1">
                  <c:v>15 a 17 anos</c:v>
                </c:pt>
                <c:pt idx="2">
                  <c:v>18 a 24 anos</c:v>
                </c:pt>
                <c:pt idx="3">
                  <c:v>25 a 29 anos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0.216</c:v>
                </c:pt>
                <c:pt idx="1">
                  <c:v>0.65400000000000003</c:v>
                </c:pt>
                <c:pt idx="2">
                  <c:v>0.14499999999999999</c:v>
                </c:pt>
                <c:pt idx="3">
                  <c:v>2.9000000000000001E-2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Trabalha e estuda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15 a 29 anos</c:v>
                </c:pt>
                <c:pt idx="1">
                  <c:v>15 a 17 anos</c:v>
                </c:pt>
                <c:pt idx="2">
                  <c:v>18 a 24 anos</c:v>
                </c:pt>
                <c:pt idx="3">
                  <c:v>25 a 29 anos</c:v>
                </c:pt>
              </c:strCache>
            </c:strRef>
          </c:cat>
          <c:val>
            <c:numRef>
              <c:f>Plan1!$C$2:$C$5</c:f>
              <c:numCache>
                <c:formatCode>0.0%</c:formatCode>
                <c:ptCount val="4"/>
                <c:pt idx="0">
                  <c:v>0.13600000000000001</c:v>
                </c:pt>
                <c:pt idx="1">
                  <c:v>0.188</c:v>
                </c:pt>
                <c:pt idx="2">
                  <c:v>0.14799999999999999</c:v>
                </c:pt>
                <c:pt idx="3">
                  <c:v>8.3000000000000004E-2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Somente trabalha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15 a 29 anos</c:v>
                </c:pt>
                <c:pt idx="1">
                  <c:v>15 a 17 anos</c:v>
                </c:pt>
                <c:pt idx="2">
                  <c:v>18 a 24 anos</c:v>
                </c:pt>
                <c:pt idx="3">
                  <c:v>25 a 29 anos</c:v>
                </c:pt>
              </c:strCache>
            </c:strRef>
          </c:cat>
          <c:val>
            <c:numRef>
              <c:f>Plan1!$D$2:$D$5</c:f>
              <c:numCache>
                <c:formatCode>0.0%</c:formatCode>
                <c:ptCount val="4"/>
                <c:pt idx="0">
                  <c:v>0.45200000000000001</c:v>
                </c:pt>
                <c:pt idx="1">
                  <c:v>6.5000000000000002E-2</c:v>
                </c:pt>
                <c:pt idx="2">
                  <c:v>0.47299999999999998</c:v>
                </c:pt>
                <c:pt idx="3">
                  <c:v>0.67500000000000004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trabalha nem estuda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15 a 29 anos</c:v>
                </c:pt>
                <c:pt idx="1">
                  <c:v>15 a 17 anos</c:v>
                </c:pt>
                <c:pt idx="2">
                  <c:v>18 a 24 anos</c:v>
                </c:pt>
                <c:pt idx="3">
                  <c:v>25 a 29 anos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0.19600000000000001</c:v>
                </c:pt>
                <c:pt idx="1">
                  <c:v>9.4E-2</c:v>
                </c:pt>
                <c:pt idx="2">
                  <c:v>0.23400000000000001</c:v>
                </c:pt>
                <c:pt idx="3">
                  <c:v>0.21299999999999999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969107984"/>
        <c:axId val="-969108528"/>
      </c:barChart>
      <c:catAx>
        <c:axId val="-96910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t-BR"/>
          </a:p>
        </c:txPr>
        <c:crossAx val="-969108528"/>
        <c:crosses val="autoZero"/>
        <c:auto val="1"/>
        <c:lblAlgn val="ctr"/>
        <c:lblOffset val="100"/>
        <c:noMultiLvlLbl val="0"/>
      </c:catAx>
      <c:valAx>
        <c:axId val="-9691085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9691079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solidFill>
        <a:srgbClr val="6D7D66">
          <a:lumMod val="60000"/>
          <a:lumOff val="40000"/>
        </a:srgbClr>
      </a:solidFill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0.07051</cdr:x>
      <cdr:y>0.04669</cdr:y>
    </cdr:from>
    <cdr:to>
      <cdr:x>0.97709</cdr:x>
      <cdr:y>0.72372</cdr:y>
    </cdr:to>
    <cdr:sp macro="" textlink="">
      <cdr:nvSpPr>
        <cdr:cNvPr id="13" name="Conector de seta reta 12"/>
        <cdr:cNvSpPr/>
      </cdr:nvSpPr>
      <cdr:spPr>
        <a:xfrm xmlns:a="http://schemas.openxmlformats.org/drawingml/2006/main" flipV="1">
          <a:off x="500066" y="142876"/>
          <a:ext cx="6429421" cy="20717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0.40292</cdr:x>
      <cdr:y>0.18677</cdr:y>
    </cdr:from>
    <cdr:to>
      <cdr:x>0.59328</cdr:x>
      <cdr:y>0.26912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810013" y="753057"/>
          <a:ext cx="1800000" cy="33203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92D050"/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t-BR" sz="1600" b="1" dirty="0" smtClean="0">
              <a:latin typeface="Times New Roman" pitchFamily="18" charset="0"/>
              <a:cs typeface="Times New Roman" pitchFamily="18" charset="0"/>
            </a:rPr>
            <a:t>Aumento de 575%</a:t>
          </a:r>
          <a:endParaRPr lang="pt-BR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0.87167</cdr:x>
      <cdr:y>0.18752</cdr:y>
    </cdr:from>
    <cdr:to>
      <cdr:x>0.90097</cdr:x>
      <cdr:y>0.34379</cdr:y>
    </cdr:to>
    <cdr:sp macro="" textlink="">
      <cdr:nvSpPr>
        <cdr:cNvPr id="2" name="Chave direita 1"/>
        <cdr:cNvSpPr/>
      </cdr:nvSpPr>
      <cdr:spPr>
        <a:xfrm xmlns:a="http://schemas.openxmlformats.org/drawingml/2006/main">
          <a:off x="5355547" y="576065"/>
          <a:ext cx="180000" cy="480062"/>
        </a:xfrm>
        <a:prstGeom xmlns:a="http://schemas.openxmlformats.org/drawingml/2006/main" prst="rightBrace">
          <a:avLst/>
        </a:prstGeom>
        <a:ln xmlns:a="http://schemas.openxmlformats.org/drawingml/2006/main" w="12700">
          <a:solidFill>
            <a:srgbClr val="006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0.27197</cdr:x>
      <cdr:y>0.10704</cdr:y>
    </cdr:from>
    <cdr:to>
      <cdr:x>0.33682</cdr:x>
      <cdr:y>0.18516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2639622" y="439386"/>
          <a:ext cx="629392" cy="32063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23CEAAF3-9831-450B-8D59-2C09DB96C8FC}" type="datetimeFigureOut">
              <a:rPr lang="pt-BR"/>
              <a:t>18/09/2015</a:t>
            </a:fld>
            <a:endParaRPr lang="pt-BR"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06834459-7356-44BF-850D-8B30C4FB3B6B}" type="slidenum">
              <a:rPr lang="pt-BR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2D50CD79-FC16-4410-AB61-17F26E6D3BC8}" type="datetimeFigureOut">
              <a:rPr lang="pt-BR"/>
              <a:t>18/09/2015</a:t>
            </a:fld>
            <a:endParaRPr lang="pt-BR"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0A3C37BE-C303-496D-B5CD-85F2937540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observ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cs typeface="Arial" pitchFamily="34" charset="0"/>
              </a:rPr>
              <a:t>OBSERVAÇÃO: </a:t>
            </a:r>
            <a:r>
              <a:rPr lang="pt-BR" sz="1200" dirty="0" smtClean="0">
                <a:cs typeface="Arial" pitchFamily="34" charset="0"/>
              </a:rPr>
              <a:t>Deseja uma imagem diferente </a:t>
            </a:r>
            <a:r>
              <a:rPr lang="pt-BR" sz="1200" dirty="0">
                <a:cs typeface="Arial" pitchFamily="34" charset="0"/>
              </a:rPr>
              <a:t>neste </a:t>
            </a:r>
            <a:r>
              <a:rPr lang="pt-BR" sz="1200" dirty="0" smtClean="0">
                <a:cs typeface="Arial" pitchFamily="34" charset="0"/>
              </a:rPr>
              <a:t>slide? Selecione</a:t>
            </a:r>
            <a:r>
              <a:rPr lang="pt-BR" sz="1200" dirty="0">
                <a:cs typeface="Arial" pitchFamily="34" charset="0"/>
              </a:rPr>
              <a:t>a imagem e apague-a</a:t>
            </a:r>
            <a:r>
              <a:rPr lang="pt-BR" sz="1200" dirty="0" smtClean="0">
                <a:cs typeface="Arial" pitchFamily="34" charset="0"/>
              </a:rPr>
              <a:t>.</a:t>
            </a:r>
            <a:endParaRPr lang="pt-BR" sz="1200" dirty="0">
              <a:cs typeface="Arial" pitchFamily="34" charset="0"/>
            </a:endParaRPr>
          </a:p>
        </p:txBody>
      </p:sp>
      <p:sp>
        <p:nvSpPr>
          <p:cNvPr id="4" name="Espaço reservado do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observ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do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68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observ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do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/>
              <a:t>18/09/2015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/>
              <a:t>18/09/2015</a:t>
            </a:fld>
            <a:endParaRPr lang="pt-BR" dirty="0"/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/>
              <a:t>18/09/2015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/>
              <a:t>18/09/2015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de Linha Reta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Linha Reta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/>
              <a:t>18/09/2015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de Linha Reta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Linha Reta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de Linha Ret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Linha Ret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de Linha Reta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de Linha Reta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â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de Linha Reta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de Linha Reta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 latinLnBrk="0">
              <a:defRPr lang="pt-BR" sz="4400" cap="all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B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pt-B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/>
              <a:t>18/09/2015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/>
              <a:t>18/09/2015</a:t>
            </a:fld>
            <a:endParaRPr lang="pt-BR" dirty="0"/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/>
              <a:t>18/09/2015</a:t>
            </a:fld>
            <a:endParaRPr lang="pt-BR" dirty="0"/>
          </a:p>
        </p:txBody>
      </p:sp>
      <p:sp>
        <p:nvSpPr>
          <p:cNvPr id="8" name="Espaço reservad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do número do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/>
              <a:t>18/09/2015</a:t>
            </a:fld>
            <a:endParaRPr lang="pt-BR"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/>
              <a:t>18/09/2015</a:t>
            </a:fld>
            <a:endParaRPr lang="pt-BR" dirty="0"/>
          </a:p>
        </p:txBody>
      </p:sp>
      <p:sp>
        <p:nvSpPr>
          <p:cNvPr id="3" name="Espaço reservad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do número do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/>
              <a:t>18/09/2015</a:t>
            </a:fld>
            <a:endParaRPr lang="pt-BR" dirty="0"/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latinLnBrk="0"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pt-BR"/>
              <a:pPr/>
              <a:t>18/09/2015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latinLnBrk="0"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latinLnBrk="0"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de Linha Reta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409903" y="2292094"/>
            <a:ext cx="6480000" cy="2219691"/>
          </a:xfrm>
        </p:spPr>
        <p:txBody>
          <a:bodyPr anchor="ctr">
            <a:normAutofit/>
          </a:bodyPr>
          <a:lstStyle/>
          <a:p>
            <a:pPr algn="ctr"/>
            <a:r>
              <a:rPr lang="pt-BR" sz="3600" dirty="0" smtClean="0"/>
              <a:t>Trabalho e educação: juventude encarcerada</a:t>
            </a:r>
            <a:endParaRPr lang="pt-BR" sz="360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421862" y="4523660"/>
            <a:ext cx="6480000" cy="955565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/>
              <a:t>Prof. Fernando Selmar Rocha Fidalgo </a:t>
            </a:r>
          </a:p>
          <a:p>
            <a:pPr algn="ctr"/>
            <a:r>
              <a:rPr lang="pt-BR" sz="2400" dirty="0" smtClean="0"/>
              <a:t>(</a:t>
            </a:r>
            <a:r>
              <a:rPr lang="pt-BR" sz="2400" dirty="0" err="1" smtClean="0"/>
              <a:t>FaE</a:t>
            </a:r>
            <a:r>
              <a:rPr lang="pt-BR" sz="2400" dirty="0" smtClean="0"/>
              <a:t>/UFMG)</a:t>
            </a:r>
            <a:endParaRPr lang="pt-BR" sz="2400" dirty="0"/>
          </a:p>
        </p:txBody>
      </p:sp>
      <p:pic>
        <p:nvPicPr>
          <p:cNvPr id="18" name="Espaço Reservado para Imagem 1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5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/>
              <a:t>PERSPECTIVAS DA JUVENTUDE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148" y="1445820"/>
            <a:ext cx="10319163" cy="5580000"/>
          </a:xfrm>
        </p:spPr>
        <p:txBody>
          <a:bodyPr>
            <a:normAutofit fontScale="85000" lnSpcReduction="20000"/>
          </a:bodyPr>
          <a:lstStyle/>
          <a:p>
            <a:pPr marL="0" indent="1800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dirty="0"/>
              <a:t>Taxa de ocupação de jovens: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600" dirty="0" smtClean="0"/>
              <a:t>15 a 17 anos: 25,3%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600" dirty="0" smtClean="0"/>
              <a:t>18 a 24 anos: 62,1%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600" dirty="0" smtClean="0"/>
              <a:t>25 a 29 anos: 75,8%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 algn="ctr">
              <a:buNone/>
            </a:pPr>
            <a:r>
              <a:rPr lang="pt-BR" sz="1200" b="1" dirty="0" smtClean="0"/>
              <a:t>Fonte</a:t>
            </a:r>
            <a:r>
              <a:rPr lang="pt-BR" sz="1200" b="1" dirty="0"/>
              <a:t>:</a:t>
            </a:r>
            <a:r>
              <a:rPr lang="pt-BR" sz="1200" dirty="0"/>
              <a:t> IBGE, Pesquisa Nacional por Amostra de Domicílios 2012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602550872"/>
              </p:ext>
            </p:extLst>
          </p:nvPr>
        </p:nvGraphicFramePr>
        <p:xfrm>
          <a:off x="989751" y="2837856"/>
          <a:ext cx="1026000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lipse 7"/>
          <p:cNvSpPr/>
          <p:nvPr/>
        </p:nvSpPr>
        <p:spPr>
          <a:xfrm>
            <a:off x="2778826" y="4773881"/>
            <a:ext cx="612000" cy="28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dirty="0"/>
              <a:t>Merece destaque os jovens que não </a:t>
            </a:r>
            <a:r>
              <a:rPr lang="pt-BR" sz="2600" dirty="0" smtClean="0"/>
              <a:t>trabalhavam </a:t>
            </a:r>
            <a:r>
              <a:rPr lang="pt-BR" sz="2600" dirty="0"/>
              <a:t>nem frequentavam </a:t>
            </a:r>
            <a:r>
              <a:rPr lang="pt-BR" sz="2600" dirty="0" smtClean="0"/>
              <a:t>a escola, na </a:t>
            </a:r>
            <a:r>
              <a:rPr lang="pt-BR" sz="2600" dirty="0"/>
              <a:t>semana de </a:t>
            </a:r>
            <a:r>
              <a:rPr lang="pt-BR" sz="2600" dirty="0" smtClean="0"/>
              <a:t>referência, </a:t>
            </a:r>
            <a:r>
              <a:rPr lang="pt-BR" sz="2600" dirty="0"/>
              <a:t>aqueles chamados de “nem-nem”, que </a:t>
            </a:r>
            <a:r>
              <a:rPr lang="pt-BR" sz="2600" dirty="0" smtClean="0"/>
              <a:t>representavam (em 2012) </a:t>
            </a:r>
            <a:r>
              <a:rPr lang="pt-BR" sz="2600" dirty="0"/>
              <a:t>19,6% dos jovens de 15 a 29 anos de </a:t>
            </a:r>
            <a:r>
              <a:rPr lang="pt-BR" sz="2600" dirty="0" smtClean="0"/>
              <a:t>idade (IBGE, 2013).</a:t>
            </a:r>
          </a:p>
          <a:p>
            <a:pPr marL="0" indent="-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600" dirty="0"/>
          </a:p>
          <a:p>
            <a:pPr marL="0" indent="-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dirty="0" smtClean="0"/>
              <a:t>Dos </a:t>
            </a:r>
            <a:r>
              <a:rPr lang="pt-BR" sz="2600" dirty="0"/>
              <a:t>jovens de 15 a 17 anos que deveriam estar cursando o Ensino </a:t>
            </a:r>
            <a:r>
              <a:rPr lang="pt-BR" sz="2600" dirty="0" smtClean="0"/>
              <a:t>Médio </a:t>
            </a:r>
            <a:r>
              <a:rPr lang="pt-BR" sz="2600" dirty="0"/>
              <a:t>1,6 milhão </a:t>
            </a:r>
            <a:r>
              <a:rPr lang="pt-BR" sz="2600" dirty="0" smtClean="0"/>
              <a:t>estão fora da escola (Observatório do PNE, 2013).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7082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/>
              <a:t>REFERÊNCIAS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899" y="1600199"/>
            <a:ext cx="10200409" cy="4776849"/>
          </a:xfrm>
        </p:spPr>
        <p:txBody>
          <a:bodyPr>
            <a:normAutofit/>
          </a:bodyPr>
          <a:lstStyle/>
          <a:p>
            <a:r>
              <a:rPr lang="pt-BR" dirty="0"/>
              <a:t>BRASIL. Ministério da Justiça (MJ). </a:t>
            </a:r>
            <a:r>
              <a:rPr lang="pt-BR" b="1" dirty="0"/>
              <a:t>Levantamento Nacional de Informações Penitenciárias (</a:t>
            </a:r>
            <a:r>
              <a:rPr lang="pt-BR" b="1" dirty="0" err="1"/>
              <a:t>Infopen</a:t>
            </a:r>
            <a:r>
              <a:rPr lang="pt-BR" b="1" dirty="0"/>
              <a:t>) -</a:t>
            </a:r>
            <a:r>
              <a:rPr lang="pt-BR" dirty="0"/>
              <a:t> junho de 2014. Disponível em: &lt;http://www.justica.gov.br/noticias/mj-divulgara-novo-relatorio-do-infopen-nesta-terca-feira/relatorio-depen-versao-web.pdf &gt;. Acesso em 17 jul. 2015. </a:t>
            </a:r>
            <a:endParaRPr lang="pt-BR" dirty="0" smtClean="0"/>
          </a:p>
          <a:p>
            <a:r>
              <a:rPr lang="pt-BR" dirty="0"/>
              <a:t>Brasil. Presidência da República. Secretaria Geral. </a:t>
            </a:r>
            <a:r>
              <a:rPr lang="pt-BR" b="1" dirty="0"/>
              <a:t>Mapa do encarceramento: os jovens do Brasil</a:t>
            </a:r>
            <a:r>
              <a:rPr lang="pt-BR" dirty="0"/>
              <a:t>. Brasília: Presidência da República, 2015. 112 p. Disponível em: &lt;http://www.pnud.org.br/arquivos/encarceramento_WEB.pdf&gt; Acesso em: 10 set. </a:t>
            </a:r>
            <a:r>
              <a:rPr lang="pt-BR" dirty="0" smtClean="0"/>
              <a:t>2015 </a:t>
            </a:r>
          </a:p>
          <a:p>
            <a:r>
              <a:rPr lang="pt-BR" dirty="0"/>
              <a:t>Instituto Brasileiro de Geografia e Estatística – IBGE. </a:t>
            </a:r>
            <a:r>
              <a:rPr lang="pt-BR" b="1" dirty="0"/>
              <a:t>Censo Demográfico – 2010. </a:t>
            </a:r>
            <a:r>
              <a:rPr lang="pt-BR" dirty="0"/>
              <a:t>Disponível em</a:t>
            </a:r>
            <a:r>
              <a:rPr lang="pt-BR" dirty="0" smtClean="0"/>
              <a:t>:&lt;</a:t>
            </a:r>
            <a:r>
              <a:rPr lang="pt-BR" dirty="0"/>
              <a:t>http://www.ibge.gov.br/home/presidencia/noticias/noticia_visualiza.php?id_noticia=1766&gt; Acesso em: 10 set. 2015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Instituto Brasileiro de Geografia e Estatística – IBGE. </a:t>
            </a:r>
            <a:r>
              <a:rPr lang="pt-BR" b="1" dirty="0"/>
              <a:t>Síntese de Indicadores Sociais: uma análise das condições de vida da população brasileira</a:t>
            </a:r>
            <a:r>
              <a:rPr lang="pt-BR" dirty="0"/>
              <a:t>. 2013. Disponível em: &lt;http://biblioteca.ibge.gov.br/visualizacao/livros/liv66777.pdf&gt; Acesso em 14 set. 2015.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555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600" b="1" i="1" dirty="0" smtClean="0"/>
              <a:t>Obrigado! </a:t>
            </a:r>
            <a:endParaRPr lang="pt-BR" sz="6600" b="1" i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40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160000" cy="892011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POPULAÇÃO PRISIONAL BRASILEIRA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5572" y="1578000"/>
            <a:ext cx="10348994" cy="5280000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Em números absolutos, o Brasil tem a quarta maior população prisional do mundo, ficando atrás apenas dos Estados Unidos, da China e da Rússia</a:t>
            </a:r>
            <a:r>
              <a:rPr lang="pt-BR" sz="2800" dirty="0" smtClean="0"/>
              <a:t>.</a:t>
            </a:r>
          </a:p>
          <a:p>
            <a:pPr marL="0" indent="239994" algn="just">
              <a:lnSpc>
                <a:spcPct val="120000"/>
              </a:lnSpc>
              <a:spcBef>
                <a:spcPts val="0"/>
              </a:spcBef>
            </a:pPr>
            <a:endParaRPr lang="pt-BR" sz="2100" dirty="0" smtClean="0"/>
          </a:p>
          <a:p>
            <a:pPr marL="0" indent="239994" algn="ctr">
              <a:lnSpc>
                <a:spcPct val="120000"/>
              </a:lnSpc>
              <a:spcBef>
                <a:spcPts val="0"/>
              </a:spcBef>
            </a:pPr>
            <a:endParaRPr lang="pt-BR" sz="2100" dirty="0"/>
          </a:p>
          <a:p>
            <a:pPr marL="0" indent="239994" algn="ctr">
              <a:lnSpc>
                <a:spcPct val="120000"/>
              </a:lnSpc>
              <a:spcBef>
                <a:spcPts val="0"/>
              </a:spcBef>
              <a:buNone/>
            </a:pPr>
            <a:endParaRPr lang="pt-BR" sz="2800" dirty="0"/>
          </a:p>
          <a:p>
            <a:pPr marL="0" indent="239994" algn="ctr">
              <a:spcBef>
                <a:spcPts val="0"/>
              </a:spcBef>
              <a:buNone/>
            </a:pPr>
            <a:r>
              <a:rPr lang="pt-BR" dirty="0" smtClean="0"/>
              <a:t> </a:t>
            </a:r>
          </a:p>
          <a:p>
            <a:pPr marL="0" indent="239994" algn="ctr">
              <a:spcBef>
                <a:spcPts val="0"/>
              </a:spcBef>
            </a:pPr>
            <a:endParaRPr lang="pt-BR" dirty="0" smtClean="0"/>
          </a:p>
          <a:p>
            <a:pPr marL="0" indent="239994" algn="ctr">
              <a:spcBef>
                <a:spcPts val="0"/>
              </a:spcBef>
            </a:pPr>
            <a:endParaRPr lang="pt-BR" dirty="0" smtClean="0"/>
          </a:p>
          <a:p>
            <a:pPr marL="0" indent="239994" algn="ctr">
              <a:spcBef>
                <a:spcPts val="0"/>
              </a:spcBef>
            </a:pPr>
            <a:endParaRPr lang="pt-BR" dirty="0" smtClean="0"/>
          </a:p>
          <a:p>
            <a:pPr marL="0" indent="239994" algn="ctr">
              <a:spcBef>
                <a:spcPts val="0"/>
              </a:spcBef>
            </a:pPr>
            <a:endParaRPr lang="pt-BR" dirty="0" smtClean="0"/>
          </a:p>
          <a:p>
            <a:pPr marL="0" indent="239994" algn="ctr">
              <a:spcBef>
                <a:spcPts val="0"/>
              </a:spcBef>
            </a:pPr>
            <a:endParaRPr lang="pt-BR" dirty="0" smtClean="0"/>
          </a:p>
          <a:p>
            <a:pPr marL="0" indent="239994" algn="ctr">
              <a:lnSpc>
                <a:spcPct val="110000"/>
              </a:lnSpc>
              <a:spcBef>
                <a:spcPts val="0"/>
              </a:spcBef>
              <a:buNone/>
            </a:pPr>
            <a:endParaRPr lang="pt-BR" b="1" dirty="0"/>
          </a:p>
          <a:p>
            <a:pPr marL="0" indent="239994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200" b="1" dirty="0"/>
              <a:t>Fonte: </a:t>
            </a:r>
            <a:r>
              <a:rPr lang="pt-BR" sz="1200" dirty="0" err="1"/>
              <a:t>Infopen</a:t>
            </a:r>
            <a:r>
              <a:rPr lang="pt-BR" sz="1200" dirty="0"/>
              <a:t>, jun. 2014; </a:t>
            </a:r>
            <a:r>
              <a:rPr lang="pt-BR" sz="1200" dirty="0" err="1"/>
              <a:t>Senasp</a:t>
            </a:r>
            <a:r>
              <a:rPr lang="pt-BR" sz="1200" dirty="0"/>
              <a:t>, dez. 2013; IBGE, 2014. </a:t>
            </a:r>
          </a:p>
          <a:p>
            <a:pPr marL="0" indent="239994" algn="just">
              <a:spcBef>
                <a:spcPts val="0"/>
              </a:spcBef>
            </a:pPr>
            <a:endParaRPr lang="pt-BR" dirty="0" smtClean="0"/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357970"/>
              </p:ext>
            </p:extLst>
          </p:nvPr>
        </p:nvGraphicFramePr>
        <p:xfrm>
          <a:off x="2208073" y="3369025"/>
          <a:ext cx="7488000" cy="27359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03231"/>
                <a:gridCol w="1984769"/>
              </a:tblGrid>
              <a:tr h="663327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População prisional (junho</a:t>
                      </a:r>
                      <a:r>
                        <a:rPr lang="pt-BR" sz="2400" baseline="0" dirty="0" smtClean="0"/>
                        <a:t> de 2014)</a:t>
                      </a:r>
                      <a:endParaRPr lang="pt-B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607.731</a:t>
                      </a:r>
                      <a:endParaRPr lang="pt-BR" sz="2400" dirty="0"/>
                    </a:p>
                  </a:txBody>
                  <a:tcPr marL="121920" marR="121920" marT="60960" marB="60960"/>
                </a:tc>
              </a:tr>
              <a:tr h="518168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Vagas 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376.669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518168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Déficit de vagas 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231.062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518168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Taxa de ocupação 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161%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518168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Taxa de aprisionamento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299,7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1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61" y="345600"/>
            <a:ext cx="10160000" cy="864000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POPULAÇÃO PRISIONAL BRASILEIRA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917" y="1238237"/>
            <a:ext cx="10598294" cy="5901027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000" dirty="0" smtClean="0"/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 smtClean="0"/>
              <a:t>O </a:t>
            </a:r>
            <a:r>
              <a:rPr lang="pt-BR" sz="2800" dirty="0"/>
              <a:t>número de pessoas privadas de liberdade em 2014 é 6,7 vezes maior do que em 1990.</a:t>
            </a:r>
          </a:p>
          <a:p>
            <a:pPr marL="0" indent="239994" algn="just">
              <a:spcBef>
                <a:spcPts val="0"/>
              </a:spcBef>
            </a:pPr>
            <a:endParaRPr lang="pt-BR" sz="1100" dirty="0"/>
          </a:p>
          <a:p>
            <a:pPr marL="0" indent="239994" algn="just">
              <a:spcBef>
                <a:spcPts val="0"/>
              </a:spcBef>
              <a:buNone/>
            </a:pPr>
            <a:endParaRPr lang="pt-BR" sz="1200" dirty="0"/>
          </a:p>
          <a:p>
            <a:pPr marL="0" indent="239994" algn="just">
              <a:spcBef>
                <a:spcPts val="0"/>
              </a:spcBef>
            </a:pPr>
            <a:endParaRPr lang="pt-BR" dirty="0" smtClean="0"/>
          </a:p>
          <a:p>
            <a:pPr marL="0" indent="239994" algn="just">
              <a:spcBef>
                <a:spcPts val="0"/>
              </a:spcBef>
            </a:pPr>
            <a:endParaRPr lang="pt-BR" dirty="0" smtClean="0"/>
          </a:p>
          <a:p>
            <a:pPr marL="0" indent="239994" algn="just">
              <a:spcBef>
                <a:spcPts val="0"/>
              </a:spcBef>
            </a:pPr>
            <a:endParaRPr lang="pt-BR" dirty="0" smtClean="0"/>
          </a:p>
          <a:p>
            <a:pPr marL="0" indent="239994" algn="just">
              <a:spcBef>
                <a:spcPts val="0"/>
              </a:spcBef>
            </a:pPr>
            <a:endParaRPr lang="pt-BR" dirty="0" smtClean="0"/>
          </a:p>
          <a:p>
            <a:pPr marL="0" indent="239994" algn="just">
              <a:spcBef>
                <a:spcPts val="0"/>
              </a:spcBef>
            </a:pPr>
            <a:endParaRPr lang="pt-BR" dirty="0" smtClean="0"/>
          </a:p>
          <a:p>
            <a:pPr marL="0" indent="239994" algn="just">
              <a:spcBef>
                <a:spcPts val="0"/>
              </a:spcBef>
            </a:pPr>
            <a:endParaRPr lang="pt-BR" dirty="0" smtClean="0"/>
          </a:p>
          <a:p>
            <a:pPr marL="0" indent="239994" algn="just">
              <a:spcBef>
                <a:spcPts val="0"/>
              </a:spcBef>
            </a:pPr>
            <a:endParaRPr lang="pt-BR" dirty="0" smtClean="0"/>
          </a:p>
          <a:p>
            <a:pPr marL="0" indent="239994" algn="just">
              <a:spcBef>
                <a:spcPts val="0"/>
              </a:spcBef>
            </a:pPr>
            <a:endParaRPr lang="pt-BR" dirty="0" smtClean="0"/>
          </a:p>
          <a:p>
            <a:pPr marL="0" indent="239994" algn="just">
              <a:spcBef>
                <a:spcPts val="0"/>
              </a:spcBef>
            </a:pPr>
            <a:endParaRPr lang="pt-BR" dirty="0" smtClean="0"/>
          </a:p>
          <a:p>
            <a:pPr marL="0" indent="239994" algn="just">
              <a:spcBef>
                <a:spcPts val="0"/>
              </a:spcBef>
              <a:buNone/>
            </a:pPr>
            <a:r>
              <a:rPr lang="pt-BR" sz="3200" dirty="0"/>
              <a:t> </a:t>
            </a:r>
          </a:p>
          <a:p>
            <a:pPr marL="0" indent="239994" algn="just">
              <a:spcBef>
                <a:spcPts val="0"/>
              </a:spcBef>
            </a:pPr>
            <a:endParaRPr lang="pt-BR" sz="3200" dirty="0"/>
          </a:p>
          <a:p>
            <a:pPr marL="0" indent="239994" algn="just">
              <a:spcBef>
                <a:spcPts val="0"/>
              </a:spcBef>
            </a:pPr>
            <a:endParaRPr lang="pt-BR" sz="3200" dirty="0"/>
          </a:p>
          <a:p>
            <a:pPr marL="0" indent="239994" algn="ctr">
              <a:spcBef>
                <a:spcPts val="0"/>
              </a:spcBef>
              <a:buNone/>
            </a:pPr>
            <a:endParaRPr lang="pt-BR" sz="1200" b="1" dirty="0"/>
          </a:p>
          <a:p>
            <a:pPr marL="0" indent="239994" algn="ctr">
              <a:spcBef>
                <a:spcPts val="0"/>
              </a:spcBef>
              <a:buNone/>
            </a:pPr>
            <a:endParaRPr lang="pt-BR" sz="800" b="1" dirty="0" smtClean="0"/>
          </a:p>
          <a:p>
            <a:pPr marL="0" indent="239994" algn="ctr">
              <a:spcBef>
                <a:spcPts val="0"/>
              </a:spcBef>
              <a:buNone/>
            </a:pPr>
            <a:r>
              <a:rPr lang="pt-BR" sz="1200" b="1" dirty="0" smtClean="0"/>
              <a:t>Fonte</a:t>
            </a:r>
            <a:r>
              <a:rPr lang="pt-BR" sz="1200" b="1" dirty="0"/>
              <a:t>: </a:t>
            </a:r>
            <a:r>
              <a:rPr lang="pt-BR" sz="1200" dirty="0"/>
              <a:t>Ministério da Justiça - a partir de 2005, dados do </a:t>
            </a:r>
            <a:r>
              <a:rPr lang="pt-BR" sz="1200" dirty="0" err="1"/>
              <a:t>Infopen</a:t>
            </a:r>
            <a:r>
              <a:rPr lang="pt-BR" sz="1200" dirty="0"/>
              <a:t>/MJ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206436422"/>
              </p:ext>
            </p:extLst>
          </p:nvPr>
        </p:nvGraphicFramePr>
        <p:xfrm>
          <a:off x="1341345" y="2547721"/>
          <a:ext cx="945600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40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PERFIL DA POPULAÇÃO PRISIONAL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1337" y="1539783"/>
            <a:ext cx="10389476" cy="5669227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56% da população prisional é composta por jovens. Essa faixa etária compõe apenas 21,5% da população total do país (segundo dados do </a:t>
            </a:r>
            <a:r>
              <a:rPr lang="pt-BR" sz="2800" dirty="0" smtClean="0"/>
              <a:t>IBGE, Censo de 2010). </a:t>
            </a:r>
          </a:p>
          <a:p>
            <a:pPr marL="0" indent="239994" algn="just">
              <a:spcBef>
                <a:spcPts val="0"/>
              </a:spcBef>
            </a:pPr>
            <a:endParaRPr lang="pt-BR" sz="3200" dirty="0"/>
          </a:p>
          <a:p>
            <a:pPr marL="0" indent="239994" algn="just">
              <a:spcBef>
                <a:spcPts val="0"/>
              </a:spcBef>
            </a:pPr>
            <a:endParaRPr lang="pt-BR" sz="3200" dirty="0"/>
          </a:p>
          <a:p>
            <a:pPr marL="0" indent="239994" algn="just">
              <a:spcBef>
                <a:spcPts val="0"/>
              </a:spcBef>
            </a:pPr>
            <a:endParaRPr lang="pt-BR" sz="3200" dirty="0"/>
          </a:p>
          <a:p>
            <a:pPr marL="0" indent="239994" algn="just">
              <a:spcBef>
                <a:spcPts val="0"/>
              </a:spcBef>
            </a:pPr>
            <a:endParaRPr lang="pt-BR" sz="3200" dirty="0"/>
          </a:p>
          <a:p>
            <a:pPr marL="0" indent="239994" algn="just">
              <a:spcBef>
                <a:spcPts val="0"/>
              </a:spcBef>
            </a:pPr>
            <a:endParaRPr lang="pt-BR" sz="3200" dirty="0"/>
          </a:p>
          <a:p>
            <a:pPr marL="0" indent="239994" algn="just">
              <a:spcBef>
                <a:spcPts val="0"/>
              </a:spcBef>
            </a:pPr>
            <a:endParaRPr lang="pt-BR" sz="3200" dirty="0"/>
          </a:p>
          <a:p>
            <a:pPr marL="0" indent="239994" algn="just">
              <a:spcBef>
                <a:spcPts val="0"/>
              </a:spcBef>
            </a:pPr>
            <a:endParaRPr lang="pt-BR" sz="3200" dirty="0"/>
          </a:p>
          <a:p>
            <a:pPr marL="0" indent="0" algn="just">
              <a:spcBef>
                <a:spcPts val="0"/>
              </a:spcBef>
              <a:buNone/>
            </a:pPr>
            <a:endParaRPr lang="pt-BR" sz="1700" b="1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pt-BR" sz="1700" b="1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400" b="1" dirty="0"/>
              <a:t>Fonte</a:t>
            </a:r>
            <a:r>
              <a:rPr lang="pt-BR" sz="1400" dirty="0"/>
              <a:t>: </a:t>
            </a:r>
            <a:r>
              <a:rPr lang="pt-BR" sz="1400" dirty="0" err="1"/>
              <a:t>Infopen</a:t>
            </a:r>
            <a:r>
              <a:rPr lang="pt-BR" sz="1400" dirty="0"/>
              <a:t>, jun. 2014</a:t>
            </a:r>
          </a:p>
          <a:p>
            <a:pPr marL="0" indent="239994" algn="just">
              <a:spcBef>
                <a:spcPts val="0"/>
              </a:spcBef>
            </a:pPr>
            <a:endParaRPr lang="pt-BR" sz="3200" dirty="0"/>
          </a:p>
          <a:p>
            <a:pPr marL="0" indent="239994" algn="just">
              <a:spcBef>
                <a:spcPts val="0"/>
              </a:spcBef>
            </a:pPr>
            <a:endParaRPr lang="pt-BR" sz="32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55823573"/>
              </p:ext>
            </p:extLst>
          </p:nvPr>
        </p:nvGraphicFramePr>
        <p:xfrm>
          <a:off x="2968294" y="3314700"/>
          <a:ext cx="6144000" cy="30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453865" y="3952496"/>
            <a:ext cx="672075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1600" b="1" dirty="0"/>
              <a:t>56%</a:t>
            </a:r>
          </a:p>
        </p:txBody>
      </p:sp>
    </p:spTree>
    <p:extLst>
      <p:ext uri="{BB962C8B-B14F-4D97-AF65-F5344CB8AC3E}">
        <p14:creationId xmlns:p14="http://schemas.microsoft.com/office/powerpoint/2010/main" val="372595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PERFIL DA POPULAÇÃO PRISIONAL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5342" y="1512897"/>
            <a:ext cx="10399595" cy="6286544"/>
          </a:xfrm>
        </p:spPr>
        <p:txBody>
          <a:bodyPr>
            <a:normAutofit lnSpcReduction="10000"/>
          </a:bodyPr>
          <a:lstStyle/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dirty="0"/>
              <a:t>Segundo dados do </a:t>
            </a:r>
            <a:r>
              <a:rPr lang="pt-BR" sz="2600" dirty="0" err="1"/>
              <a:t>Infopen</a:t>
            </a:r>
            <a:r>
              <a:rPr lang="pt-BR" sz="2600" dirty="0"/>
              <a:t>, dois em cada três presos são negros.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dirty="0"/>
              <a:t>A porcentagem de pessoas negras no sistema prisional é de 67%. Na população brasileira em </a:t>
            </a:r>
            <a:r>
              <a:rPr lang="pt-BR" sz="2600" dirty="0" smtClean="0"/>
              <a:t>geral </a:t>
            </a:r>
            <a:r>
              <a:rPr lang="pt-BR" sz="2600" dirty="0"/>
              <a:t>a proporção é de 51% (IBGE</a:t>
            </a:r>
            <a:r>
              <a:rPr lang="pt-BR" sz="2600" dirty="0" smtClean="0"/>
              <a:t>).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0" indent="-239994" algn="just">
              <a:spcBef>
                <a:spcPts val="0"/>
              </a:spcBef>
            </a:pPr>
            <a:endParaRPr lang="pt-BR" sz="3100" dirty="0"/>
          </a:p>
          <a:p>
            <a:pPr marL="0" indent="-239994" algn="just">
              <a:spcBef>
                <a:spcPts val="0"/>
              </a:spcBef>
            </a:pPr>
            <a:endParaRPr lang="pt-BR" sz="3100" dirty="0"/>
          </a:p>
          <a:p>
            <a:pPr marL="0" indent="-239994" algn="just">
              <a:spcBef>
                <a:spcPts val="0"/>
              </a:spcBef>
            </a:pPr>
            <a:endParaRPr lang="pt-BR" sz="3100" dirty="0"/>
          </a:p>
          <a:p>
            <a:pPr marL="0" indent="-239994" algn="just">
              <a:spcBef>
                <a:spcPts val="0"/>
              </a:spcBef>
            </a:pPr>
            <a:endParaRPr lang="pt-BR" sz="3100" dirty="0"/>
          </a:p>
          <a:p>
            <a:pPr marL="0" indent="-239994" algn="just">
              <a:spcBef>
                <a:spcPts val="0"/>
              </a:spcBef>
            </a:pPr>
            <a:endParaRPr lang="pt-BR" sz="3100" dirty="0"/>
          </a:p>
          <a:p>
            <a:pPr marL="0" indent="-239994" algn="just">
              <a:spcBef>
                <a:spcPts val="0"/>
              </a:spcBef>
              <a:buNone/>
            </a:pPr>
            <a:endParaRPr lang="pt-BR" sz="1600" dirty="0"/>
          </a:p>
          <a:p>
            <a:pPr marL="0" indent="-239994" algn="just">
              <a:spcBef>
                <a:spcPts val="0"/>
              </a:spcBef>
              <a:buNone/>
            </a:pPr>
            <a:endParaRPr lang="pt-BR" sz="1600" dirty="0"/>
          </a:p>
          <a:p>
            <a:pPr marL="0" indent="-239994" algn="just">
              <a:spcBef>
                <a:spcPts val="0"/>
              </a:spcBef>
              <a:buNone/>
            </a:pPr>
            <a:endParaRPr lang="pt-BR" sz="1600" dirty="0"/>
          </a:p>
          <a:p>
            <a:pPr marL="0" indent="-239994" algn="just">
              <a:spcBef>
                <a:spcPts val="0"/>
              </a:spcBef>
              <a:buNone/>
            </a:pPr>
            <a:endParaRPr lang="pt-BR" sz="1600" dirty="0"/>
          </a:p>
          <a:p>
            <a:pPr marL="0" indent="-239994" algn="just">
              <a:spcBef>
                <a:spcPts val="0"/>
              </a:spcBef>
              <a:buNone/>
            </a:pPr>
            <a:endParaRPr lang="pt-BR" sz="1600" dirty="0"/>
          </a:p>
          <a:p>
            <a:pPr marL="0" indent="-239994" algn="just">
              <a:spcBef>
                <a:spcPts val="0"/>
              </a:spcBef>
              <a:buNone/>
            </a:pPr>
            <a:endParaRPr lang="pt-BR" sz="1600" dirty="0"/>
          </a:p>
          <a:p>
            <a:pPr marL="0" indent="-239994" algn="just">
              <a:spcBef>
                <a:spcPts val="0"/>
              </a:spcBef>
              <a:buNone/>
            </a:pPr>
            <a:endParaRPr lang="pt-BR" sz="16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400" b="1" dirty="0"/>
              <a:t>Fonte:</a:t>
            </a:r>
            <a:r>
              <a:rPr lang="pt-BR" sz="1400" dirty="0"/>
              <a:t> </a:t>
            </a:r>
            <a:r>
              <a:rPr lang="pt-BR" sz="1400" dirty="0" err="1"/>
              <a:t>Infopen</a:t>
            </a:r>
            <a:r>
              <a:rPr lang="pt-BR" sz="1400" dirty="0"/>
              <a:t>, jun.2014</a:t>
            </a:r>
          </a:p>
          <a:p>
            <a:pPr marL="0" indent="-239994" algn="just">
              <a:spcBef>
                <a:spcPts val="0"/>
              </a:spcBef>
              <a:buNone/>
            </a:pPr>
            <a:endParaRPr lang="pt-BR" sz="3100" dirty="0"/>
          </a:p>
          <a:p>
            <a:pPr marL="0" indent="-239994" algn="just">
              <a:spcBef>
                <a:spcPts val="0"/>
              </a:spcBef>
              <a:buNone/>
            </a:pPr>
            <a:r>
              <a:rPr lang="pt-BR" sz="3100" dirty="0"/>
              <a:t> </a:t>
            </a:r>
          </a:p>
          <a:p>
            <a:pPr marL="0" indent="-239994" algn="just">
              <a:spcBef>
                <a:spcPts val="0"/>
              </a:spcBef>
            </a:pPr>
            <a:endParaRPr lang="pt-BR" sz="3100" dirty="0"/>
          </a:p>
          <a:p>
            <a:pPr marL="0" indent="-239994" algn="just">
              <a:spcBef>
                <a:spcPts val="0"/>
              </a:spcBef>
            </a:pPr>
            <a:endParaRPr lang="pt-BR" sz="31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80408151"/>
              </p:ext>
            </p:extLst>
          </p:nvPr>
        </p:nvGraphicFramePr>
        <p:xfrm>
          <a:off x="3104774" y="3382657"/>
          <a:ext cx="6020552" cy="2975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2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514843"/>
                </a:solidFill>
              </a:rPr>
              <a:t>PERFIL DA POPULAÇÃO PRISIONAL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9694" y="1297910"/>
            <a:ext cx="10590663" cy="6554339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6</a:t>
            </a:r>
            <a:r>
              <a:rPr lang="pt-BR" sz="2400" dirty="0"/>
              <a:t>% dos presos são analfabetos, 9% alfabetizados sem cursos </a:t>
            </a:r>
            <a:r>
              <a:rPr lang="pt-BR" sz="2400" dirty="0" smtClean="0"/>
              <a:t>regulares e </a:t>
            </a:r>
            <a:r>
              <a:rPr lang="pt-BR" sz="2400" dirty="0"/>
              <a:t>53% têm o ensino </a:t>
            </a:r>
            <a:r>
              <a:rPr lang="pt-BR" sz="2400" dirty="0" smtClean="0"/>
              <a:t>fundamental. 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600" dirty="0" smtClean="0"/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32% da população brasileira completou o ensino médio (IBGE, 2010), apenas 7% da população prisional o concluiu.</a:t>
            </a:r>
          </a:p>
          <a:p>
            <a:pPr marL="0" indent="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0" indent="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0" indent="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0" indent="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0" indent="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8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200" b="1" dirty="0" smtClean="0"/>
              <a:t>Fonte: </a:t>
            </a:r>
            <a:r>
              <a:rPr lang="pt-BR" sz="1200" dirty="0" err="1" smtClean="0"/>
              <a:t>Infopen</a:t>
            </a:r>
            <a:r>
              <a:rPr lang="pt-BR" sz="1200" dirty="0" smtClean="0"/>
              <a:t>, </a:t>
            </a:r>
            <a:r>
              <a:rPr lang="pt-BR" sz="1200" dirty="0" err="1" smtClean="0"/>
              <a:t>jun</a:t>
            </a:r>
            <a:r>
              <a:rPr lang="pt-BR" sz="1200" dirty="0" smtClean="0"/>
              <a:t>, 2014  </a:t>
            </a:r>
            <a:endParaRPr lang="pt-BR" sz="12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194349841"/>
              </p:ext>
            </p:extLst>
          </p:nvPr>
        </p:nvGraphicFramePr>
        <p:xfrm>
          <a:off x="1628831" y="3070461"/>
          <a:ext cx="90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PERFIL DA POPULAÇÃO PRISIONAL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104900" y="1600200"/>
            <a:ext cx="10229850" cy="5257800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dirty="0"/>
              <a:t>O encarceramento brasileiro incide sobre homens, negros, jovens, autores de crimes patrimoniais e que, em sua maioria, não chegaram a completar o ensino fundamental (BRASIL, 2015, p.38). </a:t>
            </a:r>
            <a:endParaRPr lang="pt-BR" sz="2600" dirty="0" smtClean="0"/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100" dirty="0" smtClean="0"/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dirty="0"/>
              <a:t>Segundo dados do </a:t>
            </a:r>
            <a:r>
              <a:rPr lang="pt-BR" sz="2600" dirty="0" err="1"/>
              <a:t>Infopen</a:t>
            </a:r>
            <a:r>
              <a:rPr lang="pt-BR" sz="2600" dirty="0"/>
              <a:t>, </a:t>
            </a:r>
            <a:r>
              <a:rPr lang="pt-BR" sz="2600" b="1" dirty="0"/>
              <a:t>41%</a:t>
            </a:r>
            <a:r>
              <a:rPr lang="pt-BR" sz="2600" dirty="0"/>
              <a:t> dos presos brasileiros são </a:t>
            </a:r>
            <a:r>
              <a:rPr lang="pt-BR" sz="2600" b="1" dirty="0"/>
              <a:t>provisórios</a:t>
            </a:r>
            <a:r>
              <a:rPr lang="pt-BR" sz="2600" dirty="0"/>
              <a:t> (sem condenação). </a:t>
            </a:r>
            <a:endParaRPr lang="pt-BR" sz="2600" dirty="0" smtClean="0"/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100" dirty="0"/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dirty="0"/>
              <a:t>Entre os </a:t>
            </a:r>
            <a:r>
              <a:rPr lang="pt-BR" sz="2600" dirty="0" smtClean="0"/>
              <a:t>presos condenados </a:t>
            </a:r>
            <a:r>
              <a:rPr lang="pt-BR" sz="2600" b="1" dirty="0"/>
              <a:t>41%</a:t>
            </a:r>
            <a:r>
              <a:rPr lang="pt-BR" sz="2600" dirty="0"/>
              <a:t> </a:t>
            </a:r>
            <a:r>
              <a:rPr lang="pt-BR" sz="2600" dirty="0" smtClean="0"/>
              <a:t>cumpre </a:t>
            </a:r>
            <a:r>
              <a:rPr lang="pt-BR" sz="2600" dirty="0"/>
              <a:t>pena em </a:t>
            </a:r>
            <a:r>
              <a:rPr lang="pt-BR" sz="2600" b="1" dirty="0"/>
              <a:t>regime fechado</a:t>
            </a:r>
            <a:r>
              <a:rPr lang="pt-BR" sz="2600" dirty="0"/>
              <a:t>. </a:t>
            </a:r>
            <a:endParaRPr lang="pt-BR" sz="2600" dirty="0" smtClean="0"/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dirty="0" smtClean="0"/>
              <a:t>Também </a:t>
            </a:r>
            <a:r>
              <a:rPr lang="pt-BR" sz="2600" dirty="0"/>
              <a:t>se verificou que 29% dos presos cumpre pena de mais de quatro a oito anos de reclusão e 21% cumpre pena de até quatro anos, que, de acordo com a legislação, poderiam ser substituídas por penas alternativas em boa parte dos casos</a:t>
            </a:r>
            <a:r>
              <a:rPr lang="pt-BR" sz="2600" dirty="0" smtClean="0"/>
              <a:t>.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378539" cy="1096962"/>
          </a:xfrm>
        </p:spPr>
        <p:txBody>
          <a:bodyPr>
            <a:noAutofit/>
          </a:bodyPr>
          <a:lstStyle/>
          <a:p>
            <a:pPr algn="ctr"/>
            <a:r>
              <a:rPr lang="pt-BR" sz="3400" dirty="0" smtClean="0"/>
              <a:t>ADOLESCENTES EM MEDIDAS SOCIOEDUCATIVAS 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900" y="1410194"/>
            <a:ext cx="9982200" cy="5447805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Segundo o Mapa do Encarceramento, a taxa nacional de adolescentes cumprindo medida restritiva de liberdade era de 100 por 100 mil habitantes, em 2012 (20.532).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8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u="sng" dirty="0" smtClean="0"/>
              <a:t>Percentual dos atos infracionais: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u="sng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u="sng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u="sng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u="sng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u="sng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u="sng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u="sng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u="sng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u="sng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800" b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8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200" b="1" dirty="0" smtClean="0"/>
              <a:t>Fonte: </a:t>
            </a:r>
            <a:r>
              <a:rPr lang="pt-BR" sz="1200" dirty="0" smtClean="0"/>
              <a:t>Anuário Brasileiro de Segurança Pública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u="sng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600" u="sng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419744350"/>
              </p:ext>
            </p:extLst>
          </p:nvPr>
        </p:nvGraphicFramePr>
        <p:xfrm>
          <a:off x="2125683" y="3123210"/>
          <a:ext cx="8217725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808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8000" y="1600200"/>
            <a:ext cx="10116000" cy="4572000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dirty="0" smtClean="0"/>
              <a:t>A análise comparativa entre os dados gerais do Mapa da Violência e do Mapa do Encarceramento mostrou que, tanto a </a:t>
            </a:r>
            <a:r>
              <a:rPr lang="pt-BR" sz="2600" b="1" dirty="0" smtClean="0"/>
              <a:t>população prisional </a:t>
            </a:r>
            <a:r>
              <a:rPr lang="pt-BR" sz="2600" dirty="0" smtClean="0"/>
              <a:t>como as </a:t>
            </a:r>
            <a:r>
              <a:rPr lang="pt-BR" sz="2600" b="1" dirty="0" smtClean="0"/>
              <a:t>vítimas de homicídios </a:t>
            </a:r>
            <a:r>
              <a:rPr lang="pt-BR" sz="2600" dirty="0" smtClean="0"/>
              <a:t>no Brasil são, predominantemente, homens jovens, negros. 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 smtClean="0"/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dirty="0" smtClean="0"/>
              <a:t>Uma seletividade etária e racial orienta o encarceramento no Brasil (</a:t>
            </a:r>
            <a:r>
              <a:rPr lang="pt-BR" sz="2600" dirty="0" err="1" smtClean="0"/>
              <a:t>hiperencarceramento</a:t>
            </a:r>
            <a:r>
              <a:rPr lang="pt-BR" sz="2600" dirty="0" smtClean="0"/>
              <a:t> ou encarceramento em massa). </a:t>
            </a:r>
            <a:endParaRPr lang="pt-BR" sz="2600" dirty="0"/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6363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tura acadê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ersonalizada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E0F479-A72A-4310-AA64-690A596F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C159749-484A-4444-8368-710F51146B8D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F22C80C-2A12-4ADF-A25C-A987BFB8D7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778</Words>
  <Application>Microsoft Office PowerPoint</Application>
  <PresentationFormat>Widescreen</PresentationFormat>
  <Paragraphs>152</Paragraphs>
  <Slides>13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Euphemia</vt:lpstr>
      <vt:lpstr>Times New Roman</vt:lpstr>
      <vt:lpstr>Wingdings</vt:lpstr>
      <vt:lpstr>Literatura acadêmica 16x9</vt:lpstr>
      <vt:lpstr>Trabalho e educação: juventude encarcerada</vt:lpstr>
      <vt:lpstr>POPULAÇÃO PRISIONAL BRASILEIRA</vt:lpstr>
      <vt:lpstr>POPULAÇÃO PRISIONAL BRASILEIRA</vt:lpstr>
      <vt:lpstr>PERFIL DA POPULAÇÃO PRISIONAL</vt:lpstr>
      <vt:lpstr>PERFIL DA POPULAÇÃO PRISIONAL</vt:lpstr>
      <vt:lpstr>PERFIL DA POPULAÇÃO PRISIONAL</vt:lpstr>
      <vt:lpstr>PERFIL DA POPULAÇÃO PRISIONAL</vt:lpstr>
      <vt:lpstr>ADOLESCENTES EM MEDIDAS SOCIOEDUCATIVAS </vt:lpstr>
      <vt:lpstr>Apresentação do PowerPoint</vt:lpstr>
      <vt:lpstr>PERSPECTIVAS DA JUVENTUDE </vt:lpstr>
      <vt:lpstr>Apresentação do PowerPoint</vt:lpstr>
      <vt:lpstr>REFERÊNCIAS </vt:lpstr>
      <vt:lpstr>Obrigado!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ONASP</dc:creator>
  <cp:lastModifiedBy>Ronaldo Araujo</cp:lastModifiedBy>
  <cp:revision>40</cp:revision>
  <dcterms:created xsi:type="dcterms:W3CDTF">2013-04-05T19:49:59Z</dcterms:created>
  <dcterms:modified xsi:type="dcterms:W3CDTF">2015-09-18T12:02:44Z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