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66" r:id="rId14"/>
    <p:sldId id="273" r:id="rId15"/>
    <p:sldId id="267" r:id="rId16"/>
    <p:sldId id="268" r:id="rId17"/>
    <p:sldId id="269" r:id="rId18"/>
    <p:sldId id="270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F7185-813C-4C22-8575-C0667DE85D95}" type="datetimeFigureOut">
              <a:rPr lang="pt-BR" smtClean="0"/>
              <a:pPr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F3455-48DB-4CB9-9B53-DC0BD974CB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071834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/>
              <a:t>I</a:t>
            </a:r>
            <a:r>
              <a:rPr lang="pt-BR" sz="4000" b="1" dirty="0" smtClean="0"/>
              <a:t>X</a:t>
            </a:r>
            <a:r>
              <a:rPr lang="pt-BR" sz="4000" b="1" dirty="0" smtClean="0"/>
              <a:t> </a:t>
            </a:r>
            <a:r>
              <a:rPr lang="pt-BR" sz="4000" b="1" dirty="0" smtClean="0"/>
              <a:t>SEMINÁRIO </a:t>
            </a:r>
            <a:r>
              <a:rPr lang="pt-BR" sz="4000" b="1" dirty="0" smtClean="0"/>
              <a:t>SOBRE </a:t>
            </a:r>
            <a:r>
              <a:rPr lang="pt-BR" sz="4000" b="1" dirty="0" smtClean="0"/>
              <a:t>TRABALHO E </a:t>
            </a:r>
            <a:r>
              <a:rPr lang="pt-BR" sz="4000" b="1" dirty="0" smtClean="0"/>
              <a:t>EDUCAÇÃO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Trabalho e Educação: as implicações da relação público privada na educação básica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376264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Políticas do ensino médio: práticas formativas dos </a:t>
            </a:r>
            <a:r>
              <a:rPr lang="pt-BR" dirty="0" smtClean="0">
                <a:solidFill>
                  <a:schemeClr val="tx1"/>
                </a:solidFill>
              </a:rPr>
              <a:t>trabalhadores</a:t>
            </a:r>
          </a:p>
          <a:p>
            <a:r>
              <a:rPr lang="pt-BR" dirty="0" err="1" smtClean="0">
                <a:solidFill>
                  <a:srgbClr val="FF0000"/>
                </a:solidFill>
              </a:rPr>
              <a:t>Marise</a:t>
            </a:r>
            <a:r>
              <a:rPr lang="pt-BR" dirty="0" smtClean="0">
                <a:solidFill>
                  <a:srgbClr val="FF0000"/>
                </a:solidFill>
              </a:rPr>
              <a:t> Ramos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UFPA (Belém, 18/09/2015)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 difícil abordagem dos interesses dos estudantes. </a:t>
            </a:r>
            <a:endParaRPr lang="pt-B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O </a:t>
            </a:r>
            <a:r>
              <a:rPr lang="pt-BR" dirty="0" smtClean="0"/>
              <a:t>acesso </a:t>
            </a:r>
            <a:r>
              <a:rPr lang="pt-BR" dirty="0"/>
              <a:t>ao saber </a:t>
            </a:r>
            <a:r>
              <a:rPr lang="pt-BR" dirty="0" smtClean="0"/>
              <a:t>sistematizado </a:t>
            </a:r>
            <a:r>
              <a:rPr lang="pt-BR" dirty="0"/>
              <a:t>pode não </a:t>
            </a:r>
            <a:r>
              <a:rPr lang="pt-BR" dirty="0" smtClean="0"/>
              <a:t>ser de interesse dos </a:t>
            </a:r>
            <a:r>
              <a:rPr lang="pt-BR" dirty="0"/>
              <a:t>estudantes. </a:t>
            </a:r>
            <a:endParaRPr lang="pt-BR" dirty="0" smtClean="0"/>
          </a:p>
          <a:p>
            <a:r>
              <a:rPr lang="pt-BR" dirty="0" smtClean="0"/>
              <a:t>A finalidade </a:t>
            </a:r>
            <a:r>
              <a:rPr lang="pt-BR" dirty="0"/>
              <a:t>da </a:t>
            </a:r>
            <a:r>
              <a:rPr lang="pt-BR" dirty="0" smtClean="0"/>
              <a:t>escola seria, então, promover </a:t>
            </a:r>
            <a:r>
              <a:rPr lang="pt-BR" dirty="0"/>
              <a:t>outras atividades que despertem </a:t>
            </a:r>
            <a:r>
              <a:rPr lang="pt-BR" dirty="0" smtClean="0"/>
              <a:t>o interesse?</a:t>
            </a:r>
          </a:p>
          <a:p>
            <a:r>
              <a:rPr lang="pt-BR" dirty="0" smtClean="0"/>
              <a:t>Não </a:t>
            </a:r>
            <a:r>
              <a:rPr lang="pt-BR" dirty="0"/>
              <a:t>é papel da escola também educar os interesses dos </a:t>
            </a:r>
            <a:r>
              <a:rPr lang="pt-BR" dirty="0" smtClean="0"/>
              <a:t>estudantes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2600" i="1" dirty="0">
                <a:solidFill>
                  <a:srgbClr val="FF0000"/>
                </a:solidFill>
              </a:rPr>
              <a:t>É sobre o interesse dos estudantes como meio para mantê-los na escola que também tem-se difundido a finalidade profissionalizante do ensino médio que em nada tem a ver com a proposta do ensino médio integrado.</a:t>
            </a:r>
            <a:r>
              <a:rPr lang="pt-BR" sz="2600" i="1" dirty="0" smtClean="0">
                <a:solidFill>
                  <a:srgbClr val="FF0000"/>
                </a:solidFill>
              </a:rPr>
              <a:t> </a:t>
            </a:r>
            <a:endParaRPr lang="pt-BR" sz="2600" i="1" dirty="0">
              <a:solidFill>
                <a:srgbClr val="FF0000"/>
              </a:solidFill>
            </a:endParaRPr>
          </a:p>
          <a:p>
            <a:pPr>
              <a:buNone/>
            </a:pPr>
            <a:endParaRPr lang="pt-BR" sz="2600" i="1" dirty="0"/>
          </a:p>
          <a:p>
            <a:endParaRPr lang="pt-BR" sz="26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5. O ensino médio no PNE 2014-2024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M</a:t>
            </a:r>
            <a:r>
              <a:rPr lang="pt-BR" dirty="0" smtClean="0"/>
              <a:t>eta 3:  prevê o </a:t>
            </a:r>
            <a:r>
              <a:rPr lang="pt-BR" dirty="0" smtClean="0"/>
              <a:t>aumento da taxa média líquida de matrícula, para oitenta por cento, no período de vigência do </a:t>
            </a:r>
            <a:r>
              <a:rPr lang="pt-BR" dirty="0" smtClean="0"/>
              <a:t>Plano (ainda </a:t>
            </a:r>
            <a:r>
              <a:rPr lang="pt-BR" dirty="0" smtClean="0"/>
              <a:t>não </a:t>
            </a:r>
            <a:r>
              <a:rPr lang="pt-BR" dirty="0" smtClean="0"/>
              <a:t>prevê </a:t>
            </a:r>
            <a:r>
              <a:rPr lang="pt-BR" dirty="0" smtClean="0"/>
              <a:t>índices de conclusão dos </a:t>
            </a:r>
            <a:r>
              <a:rPr lang="pt-BR" dirty="0" smtClean="0"/>
              <a:t>estudos).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As estratégias traçadas para a consecução desta </a:t>
            </a:r>
            <a:r>
              <a:rPr lang="pt-BR" dirty="0" smtClean="0"/>
              <a:t>meta </a:t>
            </a:r>
            <a:r>
              <a:rPr lang="pt-BR" dirty="0" smtClean="0"/>
              <a:t>concentram-se </a:t>
            </a:r>
            <a:r>
              <a:rPr lang="pt-BR" dirty="0" smtClean="0"/>
              <a:t>em: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a) </a:t>
            </a:r>
            <a:r>
              <a:rPr lang="pt-BR" dirty="0" smtClean="0">
                <a:solidFill>
                  <a:srgbClr val="FF0000"/>
                </a:solidFill>
              </a:rPr>
              <a:t>aspectos </a:t>
            </a:r>
            <a:r>
              <a:rPr lang="pt-BR" dirty="0" smtClean="0">
                <a:solidFill>
                  <a:srgbClr val="FF0000"/>
                </a:solidFill>
              </a:rPr>
              <a:t>curriculares;</a:t>
            </a:r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b) </a:t>
            </a:r>
            <a:r>
              <a:rPr lang="pt-BR" dirty="0" smtClean="0">
                <a:solidFill>
                  <a:srgbClr val="FF0000"/>
                </a:solidFill>
              </a:rPr>
              <a:t>direitos e objetivos de </a:t>
            </a:r>
            <a:r>
              <a:rPr lang="pt-BR" dirty="0" smtClean="0">
                <a:solidFill>
                  <a:srgbClr val="FF0000"/>
                </a:solidFill>
              </a:rPr>
              <a:t>aprendizagem; </a:t>
            </a:r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c) esforços </a:t>
            </a:r>
            <a:r>
              <a:rPr lang="pt-BR" dirty="0" smtClean="0">
                <a:solidFill>
                  <a:srgbClr val="FF0000"/>
                </a:solidFill>
              </a:rPr>
              <a:t>para se garantir a formação básica </a:t>
            </a:r>
            <a:r>
              <a:rPr lang="pt-BR" dirty="0" smtClean="0">
                <a:solidFill>
                  <a:srgbClr val="FF0000"/>
                </a:solidFill>
              </a:rPr>
              <a:t>comum;</a:t>
            </a:r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d) questões </a:t>
            </a:r>
            <a:r>
              <a:rPr lang="pt-BR" dirty="0" smtClean="0">
                <a:solidFill>
                  <a:srgbClr val="FF0000"/>
                </a:solidFill>
              </a:rPr>
              <a:t>da juventude, incluindo o trabalho. </a:t>
            </a: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Problematiza </a:t>
            </a:r>
            <a:r>
              <a:rPr lang="pt-BR" dirty="0" smtClean="0"/>
              <a:t>a comparabilidade dos sistemas de avaliação, considera a necessidade de correção de fluxo no ensino fundamental para o acesso ao ensino médio, bem como nesta mesma etapa e, finalmente, </a:t>
            </a:r>
            <a:r>
              <a:rPr lang="pt-BR" dirty="0" smtClean="0"/>
              <a:t>prevê fomentar </a:t>
            </a:r>
            <a:r>
              <a:rPr lang="pt-BR" dirty="0" smtClean="0"/>
              <a:t>o aumento de matrículas gratuitas de ensino médio integrado à educação </a:t>
            </a:r>
            <a:r>
              <a:rPr lang="pt-BR" dirty="0" smtClean="0"/>
              <a:t>profissional (sic).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Aspectos que merecem cuidado:</a:t>
            </a:r>
          </a:p>
          <a:p>
            <a:pPr>
              <a:buNone/>
            </a:pP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É </a:t>
            </a:r>
            <a:r>
              <a:rPr lang="pt-BR" dirty="0" smtClean="0"/>
              <a:t>a educação profissional que deve se integrar ao ensino médio e não o </a:t>
            </a:r>
            <a:r>
              <a:rPr lang="pt-BR" dirty="0" smtClean="0"/>
              <a:t>contrário.</a:t>
            </a:r>
          </a:p>
          <a:p>
            <a:r>
              <a:rPr lang="pt-BR" dirty="0" smtClean="0"/>
              <a:t>A </a:t>
            </a:r>
            <a:r>
              <a:rPr lang="pt-BR" dirty="0" smtClean="0"/>
              <a:t>oferta gratuita de matrículas, atualmente são é sinônimo de expansão da oferta </a:t>
            </a:r>
            <a:r>
              <a:rPr lang="pt-BR" dirty="0" smtClean="0"/>
              <a:t>pública.</a:t>
            </a:r>
          </a:p>
          <a:p>
            <a:r>
              <a:rPr lang="pt-BR" dirty="0" smtClean="0"/>
              <a:t>A</a:t>
            </a:r>
            <a:r>
              <a:rPr lang="pt-BR" dirty="0" smtClean="0"/>
              <a:t> </a:t>
            </a:r>
            <a:r>
              <a:rPr lang="pt-BR" dirty="0" smtClean="0"/>
              <a:t>forma integrada da educação profissional ao ensino médio </a:t>
            </a:r>
            <a:r>
              <a:rPr lang="pt-BR" dirty="0" smtClean="0"/>
              <a:t>por si mesma não promove a formação integrada </a:t>
            </a:r>
            <a:r>
              <a:rPr lang="pt-BR" dirty="0" smtClean="0"/>
              <a:t>Esta implica uma formação que integre as dimensões fundamentais da vida social dos estudantes ao currículo escolar – dimensões do trabalho, da ciência, da cultura, da </a:t>
            </a:r>
            <a:r>
              <a:rPr lang="pt-BR" dirty="0" smtClean="0"/>
              <a:t>tecnologia. </a:t>
            </a:r>
            <a:endParaRPr lang="pt-BR" dirty="0" smtClean="0"/>
          </a:p>
          <a:p>
            <a:endParaRPr lang="pt-BR" b="1" dirty="0" smtClean="0">
              <a:solidFill>
                <a:srgbClr val="FF0000"/>
              </a:solidFill>
            </a:endParaRPr>
          </a:p>
          <a:p>
            <a:endParaRPr lang="pt-BR" b="1" dirty="0" smtClean="0">
              <a:solidFill>
                <a:srgbClr val="FF0000"/>
              </a:solidFill>
            </a:endParaRPr>
          </a:p>
          <a:p>
            <a:endParaRPr lang="pt-BR" dirty="0" smtClean="0">
              <a:solidFill>
                <a:srgbClr val="FF0000"/>
              </a:solidFill>
            </a:endParaRPr>
          </a:p>
          <a:p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535785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Retóricas a serem combatidas: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 profissionalização visa proporcionar </a:t>
            </a:r>
            <a:r>
              <a:rPr lang="pt-BR" dirty="0"/>
              <a:t>uma alternativa de formação e de profissão àqueles que não deverão ingressar no ensino </a:t>
            </a:r>
            <a:r>
              <a:rPr lang="pt-BR" dirty="0" smtClean="0"/>
              <a:t>superior;</a:t>
            </a:r>
          </a:p>
          <a:p>
            <a:endParaRPr lang="pt-BR" dirty="0" smtClean="0"/>
          </a:p>
          <a:p>
            <a:r>
              <a:rPr lang="pt-BR" dirty="0" smtClean="0"/>
              <a:t>A profissionalização visa tornar </a:t>
            </a:r>
            <a:r>
              <a:rPr lang="pt-BR" dirty="0"/>
              <a:t>o ensino médio mais atrativo aos jovens pela vinculação do ensino ao mercado de </a:t>
            </a:r>
            <a:r>
              <a:rPr lang="pt-BR" dirty="0" smtClean="0"/>
              <a:t>trabalho.</a:t>
            </a:r>
          </a:p>
          <a:p>
            <a:endParaRPr lang="pt-BR" dirty="0" smtClean="0"/>
          </a:p>
          <a:p>
            <a:r>
              <a:rPr lang="pt-BR" dirty="0" smtClean="0"/>
              <a:t> A inovação curricular é atrativa e deve </a:t>
            </a:r>
            <a:r>
              <a:rPr lang="pt-BR" dirty="0"/>
              <a:t>ser obtida </a:t>
            </a:r>
            <a:r>
              <a:rPr lang="pt-BR" dirty="0" smtClean="0"/>
              <a:t>incorporando-se </a:t>
            </a:r>
            <a:r>
              <a:rPr lang="pt-BR" dirty="0"/>
              <a:t>questões vinculadas a vida produtiva.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pt-BR" sz="5900" b="1" dirty="0" smtClean="0">
                <a:solidFill>
                  <a:srgbClr val="FF0000"/>
                </a:solidFill>
              </a:rPr>
              <a:t>C</a:t>
            </a:r>
            <a:r>
              <a:rPr lang="pt-BR" sz="5900" b="1" dirty="0" smtClean="0">
                <a:solidFill>
                  <a:srgbClr val="FF0000"/>
                </a:solidFill>
              </a:rPr>
              <a:t>ontradições a serem discutidas:</a:t>
            </a:r>
          </a:p>
          <a:p>
            <a:pPr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just"/>
            <a:r>
              <a:rPr lang="pt-BR" sz="4600" dirty="0" smtClean="0"/>
              <a:t>Em Gramsci, </a:t>
            </a:r>
            <a:r>
              <a:rPr lang="pt-BR" sz="4600" dirty="0" smtClean="0"/>
              <a:t>a integração entre educação escolar e trabalho na educação básica deveria </a:t>
            </a:r>
            <a:r>
              <a:rPr lang="pt-BR" sz="4600" dirty="0" smtClean="0">
                <a:solidFill>
                  <a:srgbClr val="FF0000"/>
                </a:solidFill>
              </a:rPr>
              <a:t>ser mediata </a:t>
            </a:r>
            <a:r>
              <a:rPr lang="pt-BR" sz="4600" dirty="0" smtClean="0"/>
              <a:t>e não imediata. </a:t>
            </a:r>
            <a:endParaRPr lang="pt-BR" sz="4600" dirty="0" smtClean="0"/>
          </a:p>
          <a:p>
            <a:pPr algn="just">
              <a:buNone/>
            </a:pPr>
            <a:endParaRPr lang="pt-BR" sz="4600" dirty="0" smtClean="0"/>
          </a:p>
          <a:p>
            <a:pPr algn="just"/>
            <a:r>
              <a:rPr lang="pt-BR" sz="4600" dirty="0" smtClean="0"/>
              <a:t>A relação </a:t>
            </a:r>
            <a:r>
              <a:rPr lang="pt-BR" sz="4600" dirty="0" smtClean="0"/>
              <a:t>imediata que se manifesta na possibilidade profissionalizante do ensino médio é, antes, </a:t>
            </a:r>
            <a:r>
              <a:rPr lang="pt-BR" sz="4600" dirty="0" smtClean="0">
                <a:solidFill>
                  <a:srgbClr val="FF0000"/>
                </a:solidFill>
              </a:rPr>
              <a:t>expressão de uma necessidade social</a:t>
            </a:r>
            <a:r>
              <a:rPr lang="pt-BR" sz="4600" dirty="0" smtClean="0"/>
              <a:t> e não um princípio filosófico. </a:t>
            </a:r>
            <a:endParaRPr lang="pt-BR" sz="4600" dirty="0" smtClean="0"/>
          </a:p>
          <a:p>
            <a:pPr algn="just">
              <a:buNone/>
            </a:pPr>
            <a:endParaRPr lang="pt-BR" sz="4600" dirty="0" smtClean="0"/>
          </a:p>
          <a:p>
            <a:pPr algn="just"/>
            <a:r>
              <a:rPr lang="pt-BR" sz="4600" dirty="0" smtClean="0"/>
              <a:t>Porém</a:t>
            </a:r>
            <a:r>
              <a:rPr lang="pt-BR" sz="4600" dirty="0" smtClean="0"/>
              <a:t>, por ser uma necessidade, acaba se constituindo em um problema </a:t>
            </a:r>
            <a:r>
              <a:rPr lang="pt-BR" sz="4600" dirty="0" smtClean="0"/>
              <a:t>ético:</a:t>
            </a:r>
          </a:p>
          <a:p>
            <a:pPr algn="just">
              <a:buNone/>
            </a:pPr>
            <a:r>
              <a:rPr lang="pt-BR" dirty="0" smtClean="0"/>
              <a:t> 	</a:t>
            </a:r>
          </a:p>
          <a:p>
            <a:pPr algn="just">
              <a:buNone/>
            </a:pPr>
            <a:r>
              <a:rPr lang="pt-BR" i="1" dirty="0" smtClean="0">
                <a:solidFill>
                  <a:srgbClr val="FF0000"/>
                </a:solidFill>
              </a:rPr>
              <a:t>	</a:t>
            </a:r>
            <a:r>
              <a:rPr lang="pt-BR" sz="3800" i="1" dirty="0" smtClean="0">
                <a:solidFill>
                  <a:srgbClr val="FF0000"/>
                </a:solidFill>
              </a:rPr>
              <a:t>“a cada momento histórico o homem se propõe novos problemas. Existindo as condições técnicas para sua solução, a possibilidade de resolvê-los torna-se uma opção, um dever, isto é, uma questão ética”. (</a:t>
            </a:r>
            <a:r>
              <a:rPr lang="pt-BR" sz="3800" dirty="0" err="1" smtClean="0">
                <a:solidFill>
                  <a:srgbClr val="FF0000"/>
                </a:solidFill>
              </a:rPr>
              <a:t>Nosella</a:t>
            </a:r>
            <a:r>
              <a:rPr lang="pt-BR" sz="3800" dirty="0" smtClean="0">
                <a:solidFill>
                  <a:srgbClr val="FF0000"/>
                </a:solidFill>
              </a:rPr>
              <a:t>, 2008, p. 257) </a:t>
            </a:r>
          </a:p>
          <a:p>
            <a:pPr algn="just">
              <a:buNone/>
            </a:pPr>
            <a:endParaRPr lang="pt-BR" i="1" dirty="0" smtClean="0">
              <a:solidFill>
                <a:srgbClr val="FF0000"/>
              </a:solidFill>
            </a:endParaRPr>
          </a:p>
          <a:p>
            <a:pPr algn="just"/>
            <a:r>
              <a:rPr lang="pt-BR" sz="4600" dirty="0" smtClean="0"/>
              <a:t>Assim, a possibilidade de a educação profissional ser integrada à educação básica </a:t>
            </a:r>
            <a:r>
              <a:rPr lang="pt-BR" sz="4600" dirty="0" smtClean="0"/>
              <a:t>torna-se </a:t>
            </a:r>
            <a:r>
              <a:rPr lang="pt-BR" sz="4600" dirty="0" smtClean="0">
                <a:solidFill>
                  <a:srgbClr val="FF0000"/>
                </a:solidFill>
              </a:rPr>
              <a:t>uma ação objetiva e ética para resolver um problema concreto da classe trabalhadora brasileira</a:t>
            </a:r>
            <a:r>
              <a:rPr lang="pt-BR" sz="4600" dirty="0" smtClean="0"/>
              <a:t>, </a:t>
            </a:r>
            <a:r>
              <a:rPr lang="pt-BR" sz="4600" dirty="0" smtClean="0"/>
              <a:t>para o que a sociedade brasileira </a:t>
            </a:r>
            <a:r>
              <a:rPr lang="pt-BR" sz="4600" dirty="0" smtClean="0"/>
              <a:t>possui </a:t>
            </a:r>
            <a:r>
              <a:rPr lang="pt-BR" sz="4600" dirty="0" smtClean="0"/>
              <a:t>pelas condições técnicas</a:t>
            </a:r>
            <a:r>
              <a:rPr lang="pt-BR" sz="4400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pt-BR" b="1" dirty="0" smtClean="0"/>
              <a:t>6. </a:t>
            </a:r>
            <a:r>
              <a:rPr lang="pt-BR" b="1" dirty="0" smtClean="0"/>
              <a:t>Mais uma reforma .... O PL 6.840/2013</a:t>
            </a:r>
          </a:p>
          <a:p>
            <a:pPr algn="just"/>
            <a:r>
              <a:rPr lang="pt-BR" dirty="0" smtClean="0"/>
              <a:t>Possibilita </a:t>
            </a:r>
            <a:r>
              <a:rPr lang="pt-BR" dirty="0"/>
              <a:t>ao aluno da terceira série do ensino médio a escolha por uma opção formativa, com ênfase em ciências da natureza, em ciências humanas ou em uma formação profissional; </a:t>
            </a:r>
            <a:endParaRPr lang="pt-BR" dirty="0" smtClean="0"/>
          </a:p>
          <a:p>
            <a:pPr algn="just"/>
            <a:r>
              <a:rPr lang="pt-BR" dirty="0" smtClean="0"/>
              <a:t>Determina </a:t>
            </a:r>
            <a:r>
              <a:rPr lang="pt-BR" dirty="0"/>
              <a:t>que as avaliações </a:t>
            </a:r>
            <a:r>
              <a:rPr lang="pt-BR" dirty="0" smtClean="0"/>
              <a:t>e </a:t>
            </a:r>
            <a:r>
              <a:rPr lang="pt-BR" dirty="0"/>
              <a:t>processos seletivos que dão acesso à educação superior nacionais ou locais como o SAEB, o ENEM e o IDEB, sejam feios com base na opção formativa e/habilitação profissional do </a:t>
            </a:r>
            <a:r>
              <a:rPr lang="pt-BR" dirty="0" smtClean="0"/>
              <a:t>aluno;</a:t>
            </a:r>
          </a:p>
          <a:p>
            <a:pPr algn="just"/>
            <a:r>
              <a:rPr lang="pt-BR" dirty="0" smtClean="0"/>
              <a:t>Prevê a jornada em tempo integral; </a:t>
            </a:r>
          </a:p>
          <a:p>
            <a:pPr algn="just"/>
            <a:r>
              <a:rPr lang="pt-BR" dirty="0" smtClean="0"/>
              <a:t>Diferencia tempos do ensino diurno e noturno.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Diferencia a formação rompendo </a:t>
            </a:r>
            <a:r>
              <a:rPr lang="pt-BR" dirty="0"/>
              <a:t>com o princípio </a:t>
            </a:r>
            <a:r>
              <a:rPr lang="pt-BR" dirty="0" smtClean="0"/>
              <a:t>da </a:t>
            </a:r>
            <a:r>
              <a:rPr lang="pt-BR" dirty="0"/>
              <a:t>igualdade de acesso aos bens culturais produzidos pela humanidade com vistas à formação integral de todo e cada cidadão. </a:t>
            </a:r>
            <a:endParaRPr lang="pt-BR" dirty="0" smtClean="0"/>
          </a:p>
          <a:p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/>
              <a:t>opção da profissionalização no 3º ano </a:t>
            </a:r>
            <a:r>
              <a:rPr lang="pt-BR" dirty="0" smtClean="0"/>
              <a:t>contraria a integração estabelecendo </a:t>
            </a:r>
            <a:r>
              <a:rPr lang="pt-BR" dirty="0"/>
              <a:t>uma contradição </a:t>
            </a:r>
            <a:r>
              <a:rPr lang="pt-BR" dirty="0" smtClean="0"/>
              <a:t>legal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 err="1" smtClean="0"/>
              <a:t>ético-política</a:t>
            </a:r>
            <a:r>
              <a:rPr lang="pt-BR" dirty="0" smtClean="0"/>
              <a:t>,</a:t>
            </a:r>
          </a:p>
          <a:p>
            <a:pPr algn="ctr">
              <a:buNone/>
            </a:pPr>
            <a:endParaRPr lang="pt-BR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t-BR" i="1" dirty="0" smtClean="0">
                <a:solidFill>
                  <a:srgbClr val="FF0000"/>
                </a:solidFill>
              </a:rPr>
              <a:t>Ignora </a:t>
            </a:r>
            <a:r>
              <a:rPr lang="pt-BR" i="1" dirty="0">
                <a:solidFill>
                  <a:srgbClr val="FF0000"/>
                </a:solidFill>
              </a:rPr>
              <a:t>quase um século de debates, disputas e superações, refundando a fragmentação e a dualidade desse ensino médio, chegando até mesmo a comprometer a sua concepção e finalidade como etapa da educação básica.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/>
              <a:t>7. A </a:t>
            </a:r>
            <a:r>
              <a:rPr lang="pt-BR" b="1" dirty="0" smtClean="0"/>
              <a:t>BASE NACIONAL COMUM: questões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A contradição da </a:t>
            </a:r>
            <a:r>
              <a:rPr lang="pt-BR" i="1" dirty="0" smtClean="0"/>
              <a:t>era das diretrizes: </a:t>
            </a:r>
            <a:r>
              <a:rPr lang="pt-BR" dirty="0" smtClean="0"/>
              <a:t>considerar os avanços.</a:t>
            </a:r>
          </a:p>
          <a:p>
            <a:r>
              <a:rPr lang="pt-BR" dirty="0" smtClean="0"/>
              <a:t>Pode revelar ou escamotear dimensões de classe que atravessam a política curricular.</a:t>
            </a:r>
          </a:p>
          <a:p>
            <a:r>
              <a:rPr lang="pt-BR" dirty="0" smtClean="0"/>
              <a:t>Processos participativos: quais com que correlações de força?</a:t>
            </a:r>
          </a:p>
          <a:p>
            <a:r>
              <a:rPr lang="pt-BR" dirty="0" smtClean="0"/>
              <a:t>Diretrizes ou base comum: quais serão as bases materiais para uma ou </a:t>
            </a:r>
            <a:r>
              <a:rPr lang="pt-BR" dirty="0" smtClean="0"/>
              <a:t>outra.</a:t>
            </a: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Em síntes</a:t>
            </a:r>
            <a:r>
              <a:rPr lang="pt-BR" sz="4000" b="1" dirty="0" smtClean="0">
                <a:solidFill>
                  <a:srgbClr val="FF0000"/>
                </a:solidFill>
              </a:rPr>
              <a:t>e:</a:t>
            </a:r>
          </a:p>
          <a:p>
            <a:pPr algn="ctr">
              <a:buNone/>
            </a:pPr>
            <a:endParaRPr lang="pt-BR" sz="4000" b="1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Os </a:t>
            </a:r>
            <a:r>
              <a:rPr lang="pt-BR" dirty="0"/>
              <a:t>limites </a:t>
            </a:r>
            <a:r>
              <a:rPr lang="pt-BR" dirty="0" smtClean="0"/>
              <a:t>são</a:t>
            </a:r>
            <a:r>
              <a:rPr lang="pt-BR" dirty="0"/>
              <a:t>, ao mesmo tempo, </a:t>
            </a:r>
            <a:r>
              <a:rPr lang="pt-BR" dirty="0" smtClean="0"/>
              <a:t>estruturais </a:t>
            </a:r>
            <a:r>
              <a:rPr lang="pt-BR" dirty="0"/>
              <a:t>e </a:t>
            </a:r>
            <a:r>
              <a:rPr lang="pt-BR" dirty="0" smtClean="0"/>
              <a:t>conceituais.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A </a:t>
            </a:r>
            <a:r>
              <a:rPr lang="pt-BR" dirty="0"/>
              <a:t>classe empresarial tem a hegemonia </a:t>
            </a:r>
            <a:r>
              <a:rPr lang="pt-BR" dirty="0" smtClean="0"/>
              <a:t>na </a:t>
            </a:r>
            <a:r>
              <a:rPr lang="pt-BR" dirty="0"/>
              <a:t>sociedade civil </a:t>
            </a:r>
            <a:r>
              <a:rPr lang="pt-BR" dirty="0" smtClean="0"/>
              <a:t>e  </a:t>
            </a:r>
            <a:r>
              <a:rPr lang="pt-BR" dirty="0"/>
              <a:t>na sociedade </a:t>
            </a:r>
            <a:r>
              <a:rPr lang="pt-BR" dirty="0" smtClean="0"/>
              <a:t>política</a:t>
            </a:r>
          </a:p>
          <a:p>
            <a:endParaRPr lang="pt-BR" dirty="0" smtClean="0"/>
          </a:p>
          <a:p>
            <a:r>
              <a:rPr lang="pt-BR" dirty="0" smtClean="0"/>
              <a:t>Não </a:t>
            </a:r>
            <a:r>
              <a:rPr lang="pt-BR" dirty="0"/>
              <a:t>obstante, </a:t>
            </a:r>
            <a:r>
              <a:rPr lang="pt-BR" dirty="0" smtClean="0"/>
              <a:t>o Estado é condensação </a:t>
            </a:r>
            <a:r>
              <a:rPr lang="pt-BR" dirty="0"/>
              <a:t>da correlação de forças entre as </a:t>
            </a:r>
            <a:r>
              <a:rPr lang="pt-BR" dirty="0" smtClean="0"/>
              <a:t>classes </a:t>
            </a:r>
            <a:r>
              <a:rPr lang="pt-BR" dirty="0" smtClean="0"/>
              <a:t>(</a:t>
            </a:r>
            <a:r>
              <a:rPr lang="pt-BR" dirty="0" err="1" smtClean="0"/>
              <a:t>Poulantzas</a:t>
            </a:r>
            <a:r>
              <a:rPr lang="pt-BR" dirty="0" smtClean="0"/>
              <a:t>, 1985); </a:t>
            </a:r>
            <a:r>
              <a:rPr lang="pt-BR" dirty="0"/>
              <a:t>na estrutura estatal temos também pessoas comprometidas com os interesses da classe trabalhadora. </a:t>
            </a:r>
            <a:r>
              <a:rPr lang="pt-BR" dirty="0">
                <a:solidFill>
                  <a:srgbClr val="FF0000"/>
                </a:solidFill>
              </a:rPr>
              <a:t>Isso </a:t>
            </a:r>
            <a:r>
              <a:rPr lang="pt-BR" dirty="0" smtClean="0">
                <a:solidFill>
                  <a:srgbClr val="FF0000"/>
                </a:solidFill>
              </a:rPr>
              <a:t>explica o </a:t>
            </a:r>
            <a:r>
              <a:rPr lang="pt-BR" dirty="0">
                <a:solidFill>
                  <a:srgbClr val="FF0000"/>
                </a:solidFill>
              </a:rPr>
              <a:t>caráter progressista de alguns </a:t>
            </a:r>
            <a:r>
              <a:rPr lang="pt-BR" dirty="0" smtClean="0">
                <a:solidFill>
                  <a:srgbClr val="FF0000"/>
                </a:solidFill>
              </a:rPr>
              <a:t>documentos. </a:t>
            </a:r>
          </a:p>
          <a:p>
            <a:pPr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Porém, na </a:t>
            </a:r>
            <a:r>
              <a:rPr lang="pt-BR" dirty="0"/>
              <a:t>política </a:t>
            </a:r>
            <a:r>
              <a:rPr lang="pt-BR" dirty="0" smtClean="0"/>
              <a:t>oficial a </a:t>
            </a:r>
            <a:r>
              <a:rPr lang="pt-BR" dirty="0"/>
              <a:t>concepção de educação </a:t>
            </a:r>
            <a:r>
              <a:rPr lang="pt-BR" dirty="0" smtClean="0"/>
              <a:t>se </a:t>
            </a:r>
            <a:r>
              <a:rPr lang="pt-BR" dirty="0" smtClean="0"/>
              <a:t>manifesta comprometida </a:t>
            </a:r>
            <a:r>
              <a:rPr lang="pt-BR" dirty="0"/>
              <a:t>com a classe </a:t>
            </a:r>
            <a:r>
              <a:rPr lang="pt-BR" dirty="0" smtClean="0"/>
              <a:t>dominante. </a:t>
            </a:r>
            <a:endParaRPr lang="pt-BR" dirty="0" smtClean="0"/>
          </a:p>
          <a:p>
            <a:pPr algn="ctr">
              <a:buNone/>
            </a:pPr>
            <a:endParaRPr lang="pt-B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 </a:t>
            </a:r>
            <a:r>
              <a:rPr lang="pt-BR" b="1" dirty="0" smtClean="0">
                <a:solidFill>
                  <a:srgbClr val="FF0000"/>
                </a:solidFill>
              </a:rPr>
              <a:t>que pensa a sociedade?</a:t>
            </a:r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OBRIGADA!</a:t>
            </a:r>
          </a:p>
          <a:p>
            <a:pPr algn="ctr">
              <a:buNone/>
            </a:pPr>
            <a:r>
              <a:rPr lang="pt-BR" dirty="0" smtClean="0"/>
              <a:t>ramosmn@gmail.com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t-BR" sz="2800" b="1" dirty="0" smtClean="0"/>
              <a:t>O problema do ensino médio é estrutural a uma sociedade de capitalismo dependente e seu enfrentamento implica dimensões econômicas, políticas e </a:t>
            </a:r>
            <a:r>
              <a:rPr lang="pt-BR" sz="2800" b="1" dirty="0" smtClean="0"/>
              <a:t>pedagógicas.</a:t>
            </a:r>
            <a:endParaRPr lang="pt-BR" sz="2800" b="1" dirty="0" smtClean="0"/>
          </a:p>
          <a:p>
            <a:pPr marL="514350" indent="-514350">
              <a:buAutoNum type="arabicPeriod"/>
            </a:pPr>
            <a:endParaRPr lang="pt-BR" sz="2800" b="1" dirty="0"/>
          </a:p>
          <a:p>
            <a:pPr marL="514350" indent="-514350">
              <a:buNone/>
            </a:pPr>
            <a:r>
              <a:rPr lang="pt-BR" sz="2800" dirty="0" smtClean="0"/>
              <a:t>A </a:t>
            </a:r>
            <a:r>
              <a:rPr lang="pt-BR" sz="2800" dirty="0"/>
              <a:t>classe dominante se vale de </a:t>
            </a:r>
            <a:r>
              <a:rPr lang="pt-BR" sz="2800" dirty="0">
                <a:solidFill>
                  <a:srgbClr val="FF0000"/>
                </a:solidFill>
              </a:rPr>
              <a:t>reformas curriculares e de alterações na legislação</a:t>
            </a:r>
            <a:r>
              <a:rPr lang="pt-BR" sz="2800" dirty="0"/>
              <a:t> como estratégia, em diferentes conjunturas, para não se enfrentar o problema estrutural da educação brasileira: a dualidade e a desigualdade. </a:t>
            </a:r>
          </a:p>
          <a:p>
            <a:pPr marL="514350" indent="-514350"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O </a:t>
            </a:r>
            <a:r>
              <a:rPr lang="pt-BR" dirty="0"/>
              <a:t>problema fundamental </a:t>
            </a:r>
            <a:r>
              <a:rPr lang="pt-BR" dirty="0" smtClean="0"/>
              <a:t>está na decisão </a:t>
            </a:r>
            <a:r>
              <a:rPr lang="pt-BR" dirty="0"/>
              <a:t>política da sociedade </a:t>
            </a:r>
            <a:r>
              <a:rPr lang="pt-BR" dirty="0" smtClean="0"/>
              <a:t>de </a:t>
            </a:r>
            <a:r>
              <a:rPr lang="pt-BR" dirty="0" smtClean="0">
                <a:solidFill>
                  <a:srgbClr val="FF0000"/>
                </a:solidFill>
              </a:rPr>
              <a:t>assumir </a:t>
            </a:r>
            <a:r>
              <a:rPr lang="pt-BR" dirty="0">
                <a:solidFill>
                  <a:srgbClr val="FF0000"/>
                </a:solidFill>
              </a:rPr>
              <a:t>a escola pública como uma questão </a:t>
            </a:r>
            <a:r>
              <a:rPr lang="pt-BR" dirty="0" smtClean="0">
                <a:solidFill>
                  <a:srgbClr val="FF0000"/>
                </a:solidFill>
              </a:rPr>
              <a:t>central </a:t>
            </a:r>
            <a:r>
              <a:rPr lang="pt-BR" dirty="0" smtClean="0"/>
              <a:t>(Gramsci, 1978). </a:t>
            </a:r>
          </a:p>
          <a:p>
            <a:pPr>
              <a:buNone/>
            </a:pPr>
            <a:r>
              <a:rPr lang="pt-BR" dirty="0" smtClean="0"/>
              <a:t>O </a:t>
            </a:r>
            <a:r>
              <a:rPr lang="pt-BR" dirty="0"/>
              <a:t>currículo é somente uma das dimensões deste </a:t>
            </a:r>
            <a:r>
              <a:rPr lang="pt-BR" dirty="0" smtClean="0"/>
              <a:t>problema.</a:t>
            </a:r>
          </a:p>
          <a:p>
            <a:pPr>
              <a:buNone/>
            </a:pPr>
            <a:r>
              <a:rPr lang="pt-BR" dirty="0" smtClean="0"/>
              <a:t>As </a:t>
            </a:r>
            <a:r>
              <a:rPr lang="pt-BR" dirty="0"/>
              <a:t>reformas curriculares </a:t>
            </a:r>
            <a:r>
              <a:rPr lang="pt-BR" dirty="0" smtClean="0"/>
              <a:t>tentam anular </a:t>
            </a:r>
            <a:r>
              <a:rPr lang="pt-BR" dirty="0"/>
              <a:t>a política como forma de manifestação de conflitos entre </a:t>
            </a:r>
            <a:r>
              <a:rPr lang="pt-BR" dirty="0">
                <a:solidFill>
                  <a:srgbClr val="FF0000"/>
                </a:solidFill>
              </a:rPr>
              <a:t>interesses das classes e frações de classe.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000" b="1" dirty="0">
                <a:solidFill>
                  <a:srgbClr val="FF0000"/>
                </a:solidFill>
              </a:rPr>
              <a:t>Os reais desafios do ensino médio </a:t>
            </a:r>
            <a:endParaRPr lang="pt-BR" sz="2000" b="1" dirty="0" smtClean="0">
              <a:solidFill>
                <a:srgbClr val="FF0000"/>
              </a:solidFill>
            </a:endParaRPr>
          </a:p>
          <a:p>
            <a:endParaRPr lang="pt-BR" sz="2000" dirty="0"/>
          </a:p>
          <a:p>
            <a:r>
              <a:rPr lang="pt-BR" sz="2000" b="1" dirty="0" smtClean="0">
                <a:solidFill>
                  <a:srgbClr val="FF0000"/>
                </a:solidFill>
              </a:rPr>
              <a:t>Na dimensão econômica: </a:t>
            </a:r>
            <a:r>
              <a:rPr lang="pt-BR" sz="2000" dirty="0" smtClean="0"/>
              <a:t>financiamento </a:t>
            </a:r>
            <a:r>
              <a:rPr lang="pt-BR" sz="2000" dirty="0" smtClean="0"/>
              <a:t>adequado; </a:t>
            </a:r>
            <a:r>
              <a:rPr lang="pt-BR" sz="2000" dirty="0"/>
              <a:t>consideração do custo </a:t>
            </a:r>
            <a:r>
              <a:rPr lang="pt-BR" sz="2000" dirty="0" smtClean="0"/>
              <a:t>aluno/qualidade; </a:t>
            </a:r>
            <a:r>
              <a:rPr lang="pt-BR" sz="2000" dirty="0"/>
              <a:t>infraestrutura e equipamentos </a:t>
            </a:r>
            <a:r>
              <a:rPr lang="pt-BR" sz="2000" dirty="0" smtClean="0"/>
              <a:t>adequados; </a:t>
            </a:r>
            <a:r>
              <a:rPr lang="pt-BR" sz="2000" dirty="0"/>
              <a:t>transporte e alimentação dos estudantes e condições de </a:t>
            </a:r>
            <a:r>
              <a:rPr lang="pt-BR" sz="2000" dirty="0" smtClean="0"/>
              <a:t>trabalho, </a:t>
            </a:r>
            <a:r>
              <a:rPr lang="pt-BR" sz="2000" dirty="0"/>
              <a:t>inclusive carreira e salário, dos profissionais da </a:t>
            </a:r>
            <a:r>
              <a:rPr lang="pt-BR" sz="2000" dirty="0" smtClean="0"/>
              <a:t>educação. </a:t>
            </a: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b="1" dirty="0" smtClean="0">
                <a:solidFill>
                  <a:srgbClr val="FF0000"/>
                </a:solidFill>
              </a:rPr>
              <a:t>Na dimensão política: </a:t>
            </a:r>
            <a:r>
              <a:rPr lang="pt-BR" sz="2000" dirty="0" smtClean="0"/>
              <a:t>gestão </a:t>
            </a:r>
            <a:r>
              <a:rPr lang="pt-BR" sz="2000" dirty="0"/>
              <a:t>democrática com participação da comunidade </a:t>
            </a:r>
            <a:r>
              <a:rPr lang="pt-BR" sz="2000" dirty="0" smtClean="0"/>
              <a:t>escolar; </a:t>
            </a:r>
            <a:r>
              <a:rPr lang="pt-BR" sz="2000" dirty="0"/>
              <a:t>ampliação da autonomia das </a:t>
            </a:r>
            <a:r>
              <a:rPr lang="pt-BR" sz="2000" dirty="0" smtClean="0"/>
              <a:t>escolas; </a:t>
            </a:r>
            <a:r>
              <a:rPr lang="pt-BR" sz="2000" dirty="0"/>
              <a:t>superação da burocratização e centralização das secretarias estaduais de </a:t>
            </a:r>
            <a:r>
              <a:rPr lang="pt-BR" sz="2000" dirty="0" smtClean="0"/>
              <a:t>educação. </a:t>
            </a:r>
            <a:endParaRPr lang="pt-BR" sz="2000" dirty="0" smtClean="0"/>
          </a:p>
          <a:p>
            <a:endParaRPr lang="pt-BR" sz="2000" dirty="0" smtClean="0"/>
          </a:p>
          <a:p>
            <a:r>
              <a:rPr lang="pt-BR" sz="2000" b="1" dirty="0" smtClean="0">
                <a:solidFill>
                  <a:srgbClr val="FF0000"/>
                </a:solidFill>
              </a:rPr>
              <a:t>Na </a:t>
            </a:r>
            <a:r>
              <a:rPr lang="pt-BR" sz="2000" b="1" dirty="0">
                <a:solidFill>
                  <a:srgbClr val="FF0000"/>
                </a:solidFill>
              </a:rPr>
              <a:t>dimensão </a:t>
            </a:r>
            <a:r>
              <a:rPr lang="pt-BR" sz="2000" b="1" dirty="0" smtClean="0">
                <a:solidFill>
                  <a:srgbClr val="FF0000"/>
                </a:solidFill>
              </a:rPr>
              <a:t>pedagógica: </a:t>
            </a:r>
            <a:r>
              <a:rPr lang="pt-BR" sz="2000" dirty="0" smtClean="0"/>
              <a:t>currículos na </a:t>
            </a:r>
            <a:r>
              <a:rPr lang="pt-BR" sz="2000" dirty="0"/>
              <a:t>perspectiva </a:t>
            </a:r>
            <a:r>
              <a:rPr lang="pt-BR" sz="2000" dirty="0" smtClean="0"/>
              <a:t>da </a:t>
            </a:r>
            <a:r>
              <a:rPr lang="pt-BR" sz="2000" dirty="0"/>
              <a:t>formação humana </a:t>
            </a:r>
            <a:r>
              <a:rPr lang="pt-BR" sz="2000" dirty="0" smtClean="0"/>
              <a:t>integral; </a:t>
            </a:r>
            <a:r>
              <a:rPr lang="pt-BR" sz="2000" dirty="0" smtClean="0"/>
              <a:t>superação </a:t>
            </a:r>
            <a:r>
              <a:rPr lang="pt-BR" sz="2000" dirty="0"/>
              <a:t>do caráter instrumental do </a:t>
            </a:r>
            <a:r>
              <a:rPr lang="pt-BR" sz="2000" dirty="0" smtClean="0"/>
              <a:t>conhecimento; </a:t>
            </a:r>
            <a:r>
              <a:rPr lang="pt-BR" sz="2000" dirty="0"/>
              <a:t>formação inicial e continuada de professores mais contextualizada na realidade da escola de ensino médio público estadual e nas diversidades dos sujeitos </a:t>
            </a:r>
            <a:r>
              <a:rPr lang="pt-BR" sz="2000" dirty="0" smtClean="0"/>
              <a:t>estudantes; </a:t>
            </a:r>
            <a:r>
              <a:rPr lang="pt-BR" sz="2000" dirty="0"/>
              <a:t>material didático adequado à cultura </a:t>
            </a:r>
            <a:r>
              <a:rPr lang="pt-BR" sz="2000" dirty="0" smtClean="0"/>
              <a:t>local; </a:t>
            </a:r>
            <a:r>
              <a:rPr lang="pt-BR" sz="2000" dirty="0"/>
              <a:t>avaliação institucional e de desempenho dos estudantes de larga escala relacionada ao processo pedagógico escolar e a prática </a:t>
            </a:r>
            <a:r>
              <a:rPr lang="pt-BR" sz="2000" dirty="0" smtClean="0"/>
              <a:t>docente. </a:t>
            </a:r>
            <a:r>
              <a:rPr lang="pt-BR" sz="2000" dirty="0"/>
              <a:t>(Simões e Ramos, no prelo).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b="1" dirty="0" smtClean="0"/>
              <a:t>2. Uma abordagem a partir do currículo como campo de disputa</a:t>
            </a:r>
            <a:endParaRPr lang="pt-BR" dirty="0" smtClean="0"/>
          </a:p>
          <a:p>
            <a:pPr>
              <a:buNone/>
            </a:pPr>
            <a:r>
              <a:rPr lang="pt-BR" sz="2800" i="1" dirty="0" smtClean="0"/>
              <a:t>.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2.1. O </a:t>
            </a:r>
            <a:r>
              <a:rPr lang="pt-BR" dirty="0">
                <a:solidFill>
                  <a:srgbClr val="FF0000"/>
                </a:solidFill>
              </a:rPr>
              <a:t>período FHC </a:t>
            </a:r>
            <a:r>
              <a:rPr lang="pt-BR" dirty="0" smtClean="0">
                <a:solidFill>
                  <a:srgbClr val="FF0000"/>
                </a:solidFill>
              </a:rPr>
              <a:t>e a </a:t>
            </a:r>
            <a:r>
              <a:rPr lang="pt-BR" dirty="0">
                <a:solidFill>
                  <a:srgbClr val="FF0000"/>
                </a:solidFill>
              </a:rPr>
              <a:t>pedagogia das </a:t>
            </a:r>
            <a:r>
              <a:rPr lang="pt-BR" dirty="0" smtClean="0">
                <a:solidFill>
                  <a:srgbClr val="FF0000"/>
                </a:solidFill>
              </a:rPr>
              <a:t>competências:</a:t>
            </a:r>
          </a:p>
          <a:p>
            <a:pPr algn="just">
              <a:buNone/>
            </a:pPr>
            <a:r>
              <a:rPr lang="pt-BR" sz="3000" i="1" dirty="0" smtClean="0"/>
              <a:t>A abstrata definição da finalidade do ensino médio: formar para a vida</a:t>
            </a:r>
            <a:endParaRPr lang="pt-BR" sz="3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Mudança do referencial de seleção de conteúdos das ciências para a prática e condutas – </a:t>
            </a:r>
            <a:r>
              <a:rPr lang="pt-BR" dirty="0" err="1" smtClean="0">
                <a:solidFill>
                  <a:srgbClr val="FF0000"/>
                </a:solidFill>
              </a:rPr>
              <a:t>escolanovismo</a:t>
            </a:r>
            <a:r>
              <a:rPr lang="pt-BR" dirty="0" smtClean="0">
                <a:solidFill>
                  <a:srgbClr val="FF0000"/>
                </a:solidFill>
              </a:rPr>
              <a:t>  construtivismo, tecnicismo, </a:t>
            </a:r>
            <a:r>
              <a:rPr lang="pt-BR" dirty="0" err="1" smtClean="0">
                <a:solidFill>
                  <a:srgbClr val="FF0000"/>
                </a:solidFill>
              </a:rPr>
              <a:t>condutivismo</a:t>
            </a:r>
            <a:r>
              <a:rPr lang="pt-BR" dirty="0" smtClean="0">
                <a:solidFill>
                  <a:srgbClr val="FF0000"/>
                </a:solidFill>
              </a:rPr>
              <a:t>. 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A </a:t>
            </a:r>
            <a:r>
              <a:rPr lang="pt-BR" dirty="0"/>
              <a:t>obrigatoriedade </a:t>
            </a:r>
            <a:r>
              <a:rPr lang="pt-BR" dirty="0" smtClean="0"/>
              <a:t>do </a:t>
            </a:r>
            <a:r>
              <a:rPr lang="pt-BR" dirty="0"/>
              <a:t>modelo desencadeou </a:t>
            </a:r>
            <a:r>
              <a:rPr lang="pt-BR" dirty="0" smtClean="0"/>
              <a:t>questões </a:t>
            </a:r>
            <a:r>
              <a:rPr lang="pt-BR" dirty="0"/>
              <a:t>sem </a:t>
            </a:r>
            <a:r>
              <a:rPr lang="pt-BR" dirty="0" smtClean="0"/>
              <a:t>se enfrentar os reais problemas.</a:t>
            </a:r>
            <a:endParaRPr lang="pt-BR" dirty="0"/>
          </a:p>
          <a:p>
            <a:pPr algn="ctr"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None/>
            </a:pPr>
            <a:r>
              <a:rPr lang="pt-BR" sz="3500" b="1" dirty="0" smtClean="0"/>
              <a:t>3. O </a:t>
            </a:r>
            <a:r>
              <a:rPr lang="pt-BR" sz="3500" b="1" dirty="0"/>
              <a:t>movimento </a:t>
            </a:r>
            <a:r>
              <a:rPr lang="pt-BR" sz="3500" b="1" dirty="0" smtClean="0"/>
              <a:t>contra-hegemônico </a:t>
            </a:r>
            <a:r>
              <a:rPr lang="pt-BR" sz="3500" b="1" dirty="0"/>
              <a:t>e utópico </a:t>
            </a:r>
            <a:r>
              <a:rPr lang="pt-BR" sz="3500" b="1" dirty="0" smtClean="0"/>
              <a:t>a partir de 2003: um “currículo integrado”.</a:t>
            </a:r>
          </a:p>
          <a:p>
            <a:pPr marL="342900" lvl="1" indent="-342900">
              <a:buNone/>
            </a:pPr>
            <a:endParaRPr lang="pt-BR" dirty="0" smtClean="0"/>
          </a:p>
          <a:p>
            <a:pPr marL="342900" lvl="1" indent="-342900">
              <a:buNone/>
            </a:pPr>
            <a:r>
              <a:rPr lang="pt-BR" dirty="0" smtClean="0"/>
              <a:t>Resgatam-se </a:t>
            </a:r>
            <a:r>
              <a:rPr lang="pt-BR" dirty="0"/>
              <a:t>fundamentos filosóficos, epistemológicos e pedagógicos da concepção de educação politécnica e </a:t>
            </a:r>
            <a:r>
              <a:rPr lang="pt-BR" i="1" dirty="0" err="1"/>
              <a:t>omnilateral</a:t>
            </a:r>
            <a:r>
              <a:rPr lang="pt-BR" dirty="0"/>
              <a:t> e de escola unitária baseado no programa de educação de Marx e </a:t>
            </a:r>
            <a:r>
              <a:rPr lang="pt-BR" dirty="0" err="1"/>
              <a:t>Engels</a:t>
            </a:r>
            <a:r>
              <a:rPr lang="pt-BR" dirty="0"/>
              <a:t> e de Gramsci.</a:t>
            </a:r>
            <a:r>
              <a:rPr lang="pt-BR" b="1" dirty="0" smtClean="0"/>
              <a:t> </a:t>
            </a:r>
          </a:p>
          <a:p>
            <a:pPr marL="342900" lvl="1" indent="-342900" algn="ctr">
              <a:buNone/>
            </a:pPr>
            <a:endParaRPr lang="pt-BR" sz="3000" b="1" dirty="0" smtClean="0"/>
          </a:p>
          <a:p>
            <a:pPr marL="342900" lvl="1" indent="-342900" algn="ctr">
              <a:buNone/>
            </a:pPr>
            <a:r>
              <a:rPr lang="pt-BR" sz="3000" b="1" dirty="0" smtClean="0"/>
              <a:t>O </a:t>
            </a:r>
            <a:r>
              <a:rPr lang="pt-BR" sz="3000" b="1" dirty="0" smtClean="0"/>
              <a:t>real: </a:t>
            </a:r>
            <a:r>
              <a:rPr lang="pt-BR" sz="3000" b="1" dirty="0" smtClean="0">
                <a:solidFill>
                  <a:srgbClr val="FF0000"/>
                </a:solidFill>
              </a:rPr>
              <a:t>totalidade </a:t>
            </a:r>
            <a:endParaRPr lang="pt-BR" sz="3000" b="1" dirty="0" smtClean="0">
              <a:solidFill>
                <a:srgbClr val="FF0000"/>
              </a:solidFill>
            </a:endParaRPr>
          </a:p>
          <a:p>
            <a:pPr marL="342900" lvl="1" indent="-342900" algn="ctr">
              <a:buNone/>
            </a:pPr>
            <a:r>
              <a:rPr lang="pt-BR" sz="3000" b="1" dirty="0" smtClean="0"/>
              <a:t>Trabalho, ciência e cultura: </a:t>
            </a:r>
            <a:r>
              <a:rPr lang="pt-BR" sz="3000" b="1" dirty="0" smtClean="0">
                <a:solidFill>
                  <a:srgbClr val="FF0000"/>
                </a:solidFill>
              </a:rPr>
              <a:t>particularidades</a:t>
            </a:r>
          </a:p>
          <a:p>
            <a:pPr marL="342900" lvl="1" indent="-342900" algn="ctr">
              <a:buNone/>
            </a:pPr>
            <a:r>
              <a:rPr lang="pt-BR" sz="3000" b="1" dirty="0" smtClean="0"/>
              <a:t>Conhecimentos: </a:t>
            </a:r>
            <a:r>
              <a:rPr lang="pt-BR" sz="3000" b="1" dirty="0" smtClean="0">
                <a:solidFill>
                  <a:srgbClr val="FF0000"/>
                </a:solidFill>
              </a:rPr>
              <a:t>mediações/relações</a:t>
            </a:r>
          </a:p>
          <a:p>
            <a:pPr marL="342900" lvl="1" indent="-342900" algn="ctr">
              <a:buNone/>
            </a:pPr>
            <a:r>
              <a:rPr lang="pt-BR" sz="3000" b="1" dirty="0" smtClean="0"/>
              <a:t>Processo pedagógico: </a:t>
            </a:r>
            <a:r>
              <a:rPr lang="pt-BR" sz="3000" b="1" dirty="0" smtClean="0">
                <a:solidFill>
                  <a:srgbClr val="FF0000"/>
                </a:solidFill>
              </a:rPr>
              <a:t>apreensão do processo histórico e contraditório da produção científica e cultural. </a:t>
            </a:r>
          </a:p>
          <a:p>
            <a:pPr marL="342900" lvl="1" indent="-342900" algn="ctr">
              <a:buNone/>
            </a:pPr>
            <a:endParaRPr lang="pt-BR" sz="3500" b="1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pt-BR" sz="3100" dirty="0">
                <a:solidFill>
                  <a:srgbClr val="FF0000"/>
                </a:solidFill>
              </a:rPr>
              <a:t>A interdisciplinaridade </a:t>
            </a:r>
            <a:r>
              <a:rPr lang="pt-BR" sz="3100" dirty="0" smtClean="0"/>
              <a:t>decorre </a:t>
            </a:r>
            <a:r>
              <a:rPr lang="pt-BR" sz="3100" dirty="0"/>
              <a:t>do </a:t>
            </a:r>
            <a:r>
              <a:rPr lang="pt-BR" sz="3100" dirty="0">
                <a:solidFill>
                  <a:srgbClr val="FF0000"/>
                </a:solidFill>
              </a:rPr>
              <a:t>princípio da </a:t>
            </a:r>
            <a:r>
              <a:rPr lang="pt-BR" sz="3100" dirty="0" smtClean="0">
                <a:solidFill>
                  <a:srgbClr val="FF0000"/>
                </a:solidFill>
              </a:rPr>
              <a:t>totalidade: </a:t>
            </a:r>
            <a:r>
              <a:rPr lang="pt-BR" sz="3100" dirty="0" smtClean="0"/>
              <a:t>reconstrução </a:t>
            </a:r>
            <a:r>
              <a:rPr lang="pt-BR" sz="3100" dirty="0" smtClean="0"/>
              <a:t>pelas </a:t>
            </a:r>
            <a:r>
              <a:rPr lang="pt-BR" sz="3100" dirty="0"/>
              <a:t>mediações que são sistematizadas </a:t>
            </a:r>
            <a:r>
              <a:rPr lang="pt-BR" sz="3100" dirty="0" smtClean="0"/>
              <a:t>nos </a:t>
            </a:r>
            <a:r>
              <a:rPr lang="pt-BR" sz="3100" dirty="0"/>
              <a:t>conteúdos de ensino </a:t>
            </a:r>
            <a:r>
              <a:rPr lang="pt-BR" sz="3100" dirty="0" smtClean="0"/>
              <a:t>a </a:t>
            </a:r>
            <a:r>
              <a:rPr lang="pt-BR" sz="3100" dirty="0"/>
              <a:t>partir de </a:t>
            </a:r>
            <a:r>
              <a:rPr lang="pt-BR" sz="3100" dirty="0" smtClean="0"/>
              <a:t>recortes </a:t>
            </a:r>
            <a:r>
              <a:rPr lang="pt-BR" sz="3100" dirty="0"/>
              <a:t>da realidade. </a:t>
            </a:r>
            <a:endParaRPr lang="pt-BR" sz="3100" dirty="0" smtClean="0"/>
          </a:p>
          <a:p>
            <a:endParaRPr lang="pt-BR" sz="3100" dirty="0" smtClean="0"/>
          </a:p>
          <a:p>
            <a:r>
              <a:rPr lang="pt-BR" sz="3100" dirty="0" smtClean="0"/>
              <a:t>Para além </a:t>
            </a:r>
            <a:r>
              <a:rPr lang="pt-BR" sz="3100" dirty="0"/>
              <a:t>de se contextualizar conhecimentos </a:t>
            </a:r>
            <a:r>
              <a:rPr lang="pt-BR" sz="3100" dirty="0" smtClean="0"/>
              <a:t>no </a:t>
            </a:r>
            <a:r>
              <a:rPr lang="pt-BR" sz="3100" dirty="0"/>
              <a:t>trabalho e na cidadania </a:t>
            </a:r>
            <a:r>
              <a:rPr lang="pt-BR" sz="3100" dirty="0" smtClean="0"/>
              <a:t>– política </a:t>
            </a:r>
            <a:r>
              <a:rPr lang="pt-BR" sz="3100" dirty="0"/>
              <a:t>anterior –, </a:t>
            </a:r>
            <a:r>
              <a:rPr lang="pt-BR" sz="3100" dirty="0" smtClean="0"/>
              <a:t>trata-se de </a:t>
            </a:r>
            <a:r>
              <a:rPr lang="pt-BR" sz="3100" dirty="0"/>
              <a:t>se </a:t>
            </a:r>
            <a:r>
              <a:rPr lang="pt-BR" sz="3100" dirty="0">
                <a:solidFill>
                  <a:srgbClr val="FF0000"/>
                </a:solidFill>
              </a:rPr>
              <a:t>construir e evidenciar relações entre </a:t>
            </a:r>
            <a:r>
              <a:rPr lang="pt-BR" sz="3100" dirty="0" smtClean="0">
                <a:solidFill>
                  <a:srgbClr val="FF0000"/>
                </a:solidFill>
              </a:rPr>
              <a:t>trabalho, cultura</a:t>
            </a:r>
            <a:r>
              <a:rPr lang="pt-BR" sz="3100" dirty="0">
                <a:solidFill>
                  <a:srgbClr val="FF0000"/>
                </a:solidFill>
              </a:rPr>
              <a:t> </a:t>
            </a:r>
            <a:r>
              <a:rPr lang="pt-BR" sz="3100" dirty="0" smtClean="0">
                <a:solidFill>
                  <a:srgbClr val="FF0000"/>
                </a:solidFill>
              </a:rPr>
              <a:t>e ciência; dimensões </a:t>
            </a:r>
            <a:r>
              <a:rPr lang="pt-BR" sz="3100" dirty="0">
                <a:solidFill>
                  <a:srgbClr val="FF0000"/>
                </a:solidFill>
              </a:rPr>
              <a:t>da vida </a:t>
            </a:r>
            <a:r>
              <a:rPr lang="pt-BR" sz="3100" dirty="0" smtClean="0">
                <a:solidFill>
                  <a:srgbClr val="FF0000"/>
                </a:solidFill>
              </a:rPr>
              <a:t>integradas </a:t>
            </a:r>
            <a:r>
              <a:rPr lang="pt-BR" sz="3100" dirty="0">
                <a:solidFill>
                  <a:srgbClr val="FF0000"/>
                </a:solidFill>
              </a:rPr>
              <a:t>ao </a:t>
            </a:r>
            <a:r>
              <a:rPr lang="pt-BR" sz="3100" dirty="0" smtClean="0">
                <a:solidFill>
                  <a:srgbClr val="FF0000"/>
                </a:solidFill>
              </a:rPr>
              <a:t>currículo</a:t>
            </a:r>
            <a:r>
              <a:rPr lang="pt-BR" sz="3100" dirty="0" smtClean="0"/>
              <a:t>. </a:t>
            </a:r>
          </a:p>
          <a:p>
            <a:endParaRPr lang="pt-BR" sz="3100" dirty="0"/>
          </a:p>
          <a:p>
            <a:r>
              <a:rPr lang="pt-BR" sz="3100" dirty="0" smtClean="0">
                <a:solidFill>
                  <a:srgbClr val="FF0000"/>
                </a:solidFill>
              </a:rPr>
              <a:t>O </a:t>
            </a:r>
            <a:r>
              <a:rPr lang="pt-BR" sz="3100" dirty="0">
                <a:solidFill>
                  <a:srgbClr val="FF0000"/>
                </a:solidFill>
              </a:rPr>
              <a:t>trabalho como princípio </a:t>
            </a:r>
            <a:r>
              <a:rPr lang="pt-BR" sz="3100" dirty="0" smtClean="0">
                <a:solidFill>
                  <a:srgbClr val="FF0000"/>
                </a:solidFill>
              </a:rPr>
              <a:t>educativo</a:t>
            </a:r>
            <a:r>
              <a:rPr lang="pt-BR" sz="3100" dirty="0" smtClean="0"/>
              <a:t>: formação </a:t>
            </a:r>
            <a:r>
              <a:rPr lang="pt-BR" sz="3100" dirty="0"/>
              <a:t>baseada no processo histórico e ontológico de produção da existência </a:t>
            </a:r>
            <a:r>
              <a:rPr lang="pt-BR" sz="3100" dirty="0" smtClean="0"/>
              <a:t>humana – o ser </a:t>
            </a:r>
            <a:r>
              <a:rPr lang="pt-BR" sz="3100" dirty="0"/>
              <a:t>humano é produtor de conhecimento e de </a:t>
            </a:r>
            <a:r>
              <a:rPr lang="pt-BR" sz="3100" dirty="0" smtClean="0"/>
              <a:t>cultura em condições </a:t>
            </a:r>
            <a:r>
              <a:rPr lang="pt-BR" sz="3100" dirty="0"/>
              <a:t>sociais e históricas determinadas pelas relações sociais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342900" lvl="2" indent="-342900">
              <a:buNone/>
            </a:pPr>
            <a:r>
              <a:rPr lang="pt-BR" sz="3000" b="1" dirty="0" smtClean="0"/>
              <a:t>4. </a:t>
            </a:r>
            <a:r>
              <a:rPr lang="pt-BR" sz="3000" b="1" dirty="0" smtClean="0"/>
              <a:t>Integração, inovação e DCN 2011: </a:t>
            </a:r>
            <a:r>
              <a:rPr lang="pt-BR" sz="3000" b="1" dirty="0"/>
              <a:t>diretrizes para o currículo do ensino médio para se construir a utopia pelo caminho pedagógico?</a:t>
            </a:r>
          </a:p>
          <a:p>
            <a:pPr>
              <a:buNone/>
            </a:pPr>
            <a:endParaRPr lang="pt-BR" i="1" dirty="0" smtClean="0"/>
          </a:p>
          <a:p>
            <a:pPr>
              <a:buNone/>
            </a:pPr>
            <a:r>
              <a:rPr lang="pt-BR" i="1" dirty="0" smtClean="0">
                <a:solidFill>
                  <a:srgbClr val="FF0000"/>
                </a:solidFill>
              </a:rPr>
              <a:t>Recomendações </a:t>
            </a:r>
            <a:r>
              <a:rPr lang="pt-BR" i="1" dirty="0">
                <a:solidFill>
                  <a:srgbClr val="FF0000"/>
                </a:solidFill>
              </a:rPr>
              <a:t>organizativas: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/>
              <a:t>melhoraria da infraestrutura </a:t>
            </a:r>
            <a:r>
              <a:rPr lang="pt-BR" dirty="0"/>
              <a:t>das escolas; </a:t>
            </a:r>
            <a:r>
              <a:rPr lang="pt-BR" dirty="0" smtClean="0"/>
              <a:t>grupo </a:t>
            </a:r>
            <a:r>
              <a:rPr lang="pt-BR" dirty="0"/>
              <a:t>gestor com integrantes dos sistemas de ensino e das comunidades; </a:t>
            </a:r>
            <a:r>
              <a:rPr lang="pt-BR" dirty="0" smtClean="0"/>
              <a:t>estágios </a:t>
            </a:r>
            <a:r>
              <a:rPr lang="pt-BR" dirty="0"/>
              <a:t>curriculares; </a:t>
            </a:r>
            <a:r>
              <a:rPr lang="pt-BR" dirty="0" smtClean="0"/>
              <a:t>prioridade aos alunos </a:t>
            </a:r>
            <a:r>
              <a:rPr lang="pt-BR" dirty="0"/>
              <a:t>oriundos do ensino fundamental público; </a:t>
            </a:r>
            <a:r>
              <a:rPr lang="pt-BR" dirty="0" smtClean="0"/>
              <a:t>Rede </a:t>
            </a:r>
            <a:r>
              <a:rPr lang="pt-BR" dirty="0"/>
              <a:t>Nacional de Intercâmbio de Escolas de Ensino Médio Inovador; </a:t>
            </a:r>
            <a:r>
              <a:rPr lang="pt-BR" dirty="0" smtClean="0"/>
              <a:t>estratégias </a:t>
            </a:r>
            <a:r>
              <a:rPr lang="pt-BR" dirty="0"/>
              <a:t>progressivas para se atingir a integralidade da carga horária ampliada, com 20% de atividades optativas para os alunos e a dedicação de tempo integral dos professores.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pt-BR" sz="2800" i="1" dirty="0">
                <a:solidFill>
                  <a:srgbClr val="FF0000"/>
                </a:solidFill>
              </a:rPr>
              <a:t>Recomendações curriculares: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/>
              <a:t>articulação das disciplinas com atividades integradoras; a definição da relação entre trabalho, ciência, tecnologia e cultura como eixo do currículo; a adoção do trabalho como princípio educativo nas dimensões ontológica e histórica; e a consolidação de uma base unitária do currículo a partir da qual se promoveria a diversidade</a:t>
            </a:r>
            <a:r>
              <a:rPr lang="pt-BR" sz="2800" dirty="0" smtClean="0"/>
              <a:t>.</a:t>
            </a:r>
          </a:p>
          <a:p>
            <a:pPr>
              <a:buNone/>
            </a:pPr>
            <a:r>
              <a:rPr lang="pt-BR" sz="2800" dirty="0" smtClean="0"/>
              <a:t> </a:t>
            </a:r>
          </a:p>
          <a:p>
            <a:r>
              <a:rPr lang="pt-BR" sz="2800" dirty="0" smtClean="0"/>
              <a:t>Subsídios para </a:t>
            </a:r>
            <a:r>
              <a:rPr lang="pt-BR" sz="2800" dirty="0"/>
              <a:t>se pensar o currículo não </a:t>
            </a:r>
            <a:r>
              <a:rPr lang="pt-BR" sz="2800" dirty="0" smtClean="0"/>
              <a:t>como </a:t>
            </a:r>
            <a:r>
              <a:rPr lang="pt-BR" sz="2800" dirty="0"/>
              <a:t>artefato pedagógico, mas </a:t>
            </a:r>
            <a:r>
              <a:rPr lang="pt-BR" sz="2800" dirty="0" smtClean="0"/>
              <a:t>a </a:t>
            </a:r>
            <a:r>
              <a:rPr lang="pt-BR" sz="2800" dirty="0">
                <a:solidFill>
                  <a:srgbClr val="FF0000"/>
                </a:solidFill>
              </a:rPr>
              <a:t>colocá-lo </a:t>
            </a:r>
            <a:r>
              <a:rPr lang="pt-BR" sz="2800" dirty="0" smtClean="0">
                <a:solidFill>
                  <a:srgbClr val="FF0000"/>
                </a:solidFill>
              </a:rPr>
              <a:t>nos planos epistemológico e ético-político.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1483</Words>
  <Application>Microsoft Office PowerPoint</Application>
  <PresentationFormat>Apresentação na tela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IX SEMINÁRIO SOBRE TRABALHO E EDUCAÇÃO Trabalho e Educação: as implicações da relação público privada na educação básica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5. O ensino médio no PNE 2014-2024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Ensino Médio no Brasil: sujeitos, tempos, espaços e saberes 11, 12 e 13/03/2015</dc:title>
  <dc:creator>Marise</dc:creator>
  <cp:lastModifiedBy>Marise</cp:lastModifiedBy>
  <cp:revision>36</cp:revision>
  <dcterms:created xsi:type="dcterms:W3CDTF">2015-03-10T13:41:35Z</dcterms:created>
  <dcterms:modified xsi:type="dcterms:W3CDTF">2015-09-16T14:19:18Z</dcterms:modified>
</cp:coreProperties>
</file>